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7" r:id="rId3"/>
    <p:sldId id="281" r:id="rId4"/>
    <p:sldId id="286" r:id="rId5"/>
    <p:sldId id="304" r:id="rId6"/>
    <p:sldId id="306" r:id="rId7"/>
    <p:sldId id="282" r:id="rId8"/>
    <p:sldId id="307" r:id="rId9"/>
    <p:sldId id="308" r:id="rId10"/>
    <p:sldId id="309" r:id="rId11"/>
    <p:sldId id="310" r:id="rId12"/>
    <p:sldId id="311" r:id="rId13"/>
    <p:sldId id="290" r:id="rId14"/>
    <p:sldId id="291" r:id="rId15"/>
    <p:sldId id="313" r:id="rId16"/>
    <p:sldId id="283" r:id="rId17"/>
    <p:sldId id="312" r:id="rId18"/>
    <p:sldId id="316" r:id="rId19"/>
    <p:sldId id="317" r:id="rId20"/>
    <p:sldId id="315" r:id="rId21"/>
    <p:sldId id="318" r:id="rId22"/>
    <p:sldId id="319" r:id="rId23"/>
    <p:sldId id="320" r:id="rId24"/>
    <p:sldId id="321" r:id="rId25"/>
    <p:sldId id="322" r:id="rId26"/>
    <p:sldId id="323" r:id="rId27"/>
    <p:sldId id="314" r:id="rId28"/>
    <p:sldId id="284" r:id="rId29"/>
    <p:sldId id="324" r:id="rId30"/>
    <p:sldId id="285" r:id="rId31"/>
    <p:sldId id="325" r:id="rId32"/>
    <p:sldId id="302"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4">
          <p15:clr>
            <a:srgbClr val="A4A3A4"/>
          </p15:clr>
        </p15:guide>
        <p15:guide id="2" pos="368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3636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98" autoAdjust="0"/>
    <p:restoredTop sz="80892"/>
  </p:normalViewPr>
  <p:slideViewPr>
    <p:cSldViewPr snapToGrid="0" showGuides="1">
      <p:cViewPr varScale="1">
        <p:scale>
          <a:sx n="86" d="100"/>
          <a:sy n="86" d="100"/>
        </p:scale>
        <p:origin x="1040" y="200"/>
      </p:cViewPr>
      <p:guideLst>
        <p:guide orient="horz" pos="2154"/>
        <p:guide pos="368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01EA11-6E39-483B-8449-C7E62F72B79A}" type="datetimeFigureOut">
              <a:rPr lang="zh-CN" altLang="en-US" smtClean="0"/>
              <a:t>2019/6/1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FC19D2-4FDD-425D-BD10-B3D6F105F0C4}" type="slidenum">
              <a:rPr lang="zh-CN" altLang="en-US" smtClean="0"/>
              <a:t>‹#›</a:t>
            </a:fld>
            <a:endParaRPr lang="zh-CN" altLang="en-US"/>
          </a:p>
        </p:txBody>
      </p:sp>
    </p:spTree>
    <p:extLst>
      <p:ext uri="{BB962C8B-B14F-4D97-AF65-F5344CB8AC3E}">
        <p14:creationId xmlns:p14="http://schemas.microsoft.com/office/powerpoint/2010/main" val="20605348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大家下午好，我今天给大家分享的论文</a:t>
            </a:r>
            <a:r>
              <a:rPr lang="en-US" altLang="zh-CN"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rPr>
              <a:t>The Lottery Ticket Hypothesis: Finding sparse, trainable neural networks</a:t>
            </a:r>
          </a:p>
          <a:p>
            <a:r>
              <a:rPr lang="zh-CN" altLang="en-US" sz="1200" b="0" i="0" u="none" strike="noStrike" kern="1200" dirty="0">
                <a:solidFill>
                  <a:schemeClr val="tx1"/>
                </a:solidFill>
                <a:effectLst/>
                <a:latin typeface="+mn-lt"/>
                <a:ea typeface="+mn-ea"/>
                <a:cs typeface="+mn-cs"/>
              </a:rPr>
              <a:t>中文是，抽奖彩票假说</a:t>
            </a:r>
            <a:r>
              <a:rPr lang="en-US" altLang="zh-CN" sz="1200" b="0" i="0" u="none" strike="noStrike" kern="1200" dirty="0">
                <a:solidFill>
                  <a:schemeClr val="tx1"/>
                </a:solidFill>
                <a:effectLst/>
                <a:latin typeface="+mn-lt"/>
                <a:ea typeface="+mn-ea"/>
                <a:cs typeface="+mn-cs"/>
              </a:rPr>
              <a:t>: </a:t>
            </a:r>
            <a:r>
              <a:rPr lang="zh-CN" altLang="en-US" sz="1200" b="0" i="0" u="none" strike="noStrike" kern="1200" dirty="0">
                <a:solidFill>
                  <a:schemeClr val="tx1"/>
                </a:solidFill>
                <a:effectLst/>
                <a:latin typeface="+mn-lt"/>
                <a:ea typeface="+mn-ea"/>
                <a:cs typeface="+mn-cs"/>
              </a:rPr>
              <a:t>寻找稀疏，可训练的神经网络。</a:t>
            </a:r>
            <a:endParaRPr kumimoji="1" lang="zh-CN" altLang="en-US" dirty="0"/>
          </a:p>
          <a:p>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1</a:t>
            </a:fld>
            <a:endParaRPr lang="zh-CN" altLang="en-US"/>
          </a:p>
        </p:txBody>
      </p:sp>
    </p:spTree>
    <p:extLst>
      <p:ext uri="{BB962C8B-B14F-4D97-AF65-F5344CB8AC3E}">
        <p14:creationId xmlns:p14="http://schemas.microsoft.com/office/powerpoint/2010/main" val="38026955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本文的算法思想</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这种修剪方法是一次性的：一次网络训练，</a:t>
            </a:r>
            <a:r>
              <a:rPr lang="en-US" altLang="zh-CN" dirty="0">
                <a:effectLst/>
              </a:rPr>
              <a:t>p</a:t>
            </a:r>
            <a:r>
              <a:rPr lang="zh-CN" altLang="en-US" dirty="0">
                <a:effectLst/>
              </a:rPr>
              <a:t>％的权重被修剪，幸存的权重被重置。然而，在本文中，</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我们专注于</a:t>
            </a:r>
            <a:r>
              <a:rPr lang="zh-CN" altLang="en-US" b="1" dirty="0">
                <a:effectLst/>
              </a:rPr>
              <a:t>迭代修剪，反复训练，修剪和重置网络</a:t>
            </a:r>
            <a:r>
              <a:rPr lang="en-US" altLang="zh-CN" dirty="0">
                <a:effectLst/>
              </a:rPr>
              <a:t>n</a:t>
            </a:r>
            <a:r>
              <a:rPr lang="zh-CN" altLang="en-US" dirty="0">
                <a:effectLst/>
              </a:rPr>
              <a:t>轮 </a:t>
            </a:r>
            <a:r>
              <a:rPr lang="en-US" altLang="zh-CN" dirty="0">
                <a:effectLst/>
              </a:rPr>
              <a:t>rounds; </a:t>
            </a:r>
            <a:r>
              <a:rPr lang="zh-CN" altLang="en-US" dirty="0">
                <a:effectLst/>
              </a:rPr>
              <a:t>每一轮剪枝掉上一轮保留参数的​ 。我们结果证明 迭代剪枝发现中彩票 比得上原始网络的正确率，参数规模小于一次性剪枝的规模。每一轮达到 ​收敛</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1" dirty="0"/>
              <a:t>剪枝的粒度变化</a:t>
            </a:r>
            <a:r>
              <a:rPr lang="en-US" altLang="zh-CN" b="1" dirty="0"/>
              <a:t>——</a:t>
            </a:r>
            <a:r>
              <a:rPr lang="zh-CN" altLang="en-US" b="1" dirty="0"/>
              <a:t>剪多深；针对权重或</a:t>
            </a:r>
            <a:r>
              <a:rPr lang="en-US" altLang="zh-CN" b="1" dirty="0"/>
              <a:t>filter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11</a:t>
            </a:fld>
            <a:endParaRPr lang="zh-CN" altLang="en-US"/>
          </a:p>
        </p:txBody>
      </p:sp>
    </p:spTree>
    <p:extLst>
      <p:ext uri="{BB962C8B-B14F-4D97-AF65-F5344CB8AC3E}">
        <p14:creationId xmlns:p14="http://schemas.microsoft.com/office/powerpoint/2010/main" val="38312145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正真应用：</a:t>
            </a:r>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这两种策略之间的区别在于，在每轮修剪之后，策略</a:t>
            </a:r>
            <a:r>
              <a:rPr lang="en-US" altLang="zh-CN" sz="1200" b="0" i="0" u="none" strike="noStrike" kern="1200" dirty="0">
                <a:solidFill>
                  <a:schemeClr val="tx1"/>
                </a:solidFill>
                <a:effectLst/>
                <a:latin typeface="+mn-lt"/>
                <a:ea typeface="+mn-ea"/>
                <a:cs typeface="+mn-cs"/>
              </a:rPr>
              <a:t>2</a:t>
            </a:r>
            <a:r>
              <a:rPr lang="zh-CN" altLang="en-US" sz="1200" b="0" i="0" u="none" strike="noStrike" kern="1200" dirty="0">
                <a:solidFill>
                  <a:schemeClr val="tx1"/>
                </a:solidFill>
                <a:effectLst/>
                <a:latin typeface="+mn-lt"/>
                <a:ea typeface="+mn-ea"/>
                <a:cs typeface="+mn-cs"/>
              </a:rPr>
              <a:t>使用已经训练的权重进行重新训练，而策略</a:t>
            </a:r>
            <a:r>
              <a:rPr lang="en-US" altLang="zh-CN" sz="1200" b="0" i="0" u="none" strike="noStrike" kern="1200" dirty="0">
                <a:solidFill>
                  <a:schemeClr val="tx1"/>
                </a:solidFill>
                <a:effectLst/>
                <a:latin typeface="+mn-lt"/>
                <a:ea typeface="+mn-ea"/>
                <a:cs typeface="+mn-cs"/>
              </a:rPr>
              <a:t>1</a:t>
            </a:r>
            <a:r>
              <a:rPr lang="zh-CN" altLang="en-US" sz="1200" b="0" i="0" u="none" strike="noStrike" kern="1200" dirty="0">
                <a:solidFill>
                  <a:schemeClr val="tx1"/>
                </a:solidFill>
                <a:effectLst/>
                <a:latin typeface="+mn-lt"/>
                <a:ea typeface="+mn-ea"/>
                <a:cs typeface="+mn-cs"/>
              </a:rPr>
              <a:t>在重新训练之前将网络权重重置回其初始值。在这两种情况下，在网络被充分修剪后，其权重将重置为原始初始化。在小尺寸，</a:t>
            </a:r>
            <a:r>
              <a:rPr lang="en-US" altLang="zh-CN" sz="1200" b="0" i="0" u="none" strike="noStrike" kern="1200" dirty="0">
                <a:solidFill>
                  <a:schemeClr val="tx1"/>
                </a:solidFill>
                <a:effectLst/>
                <a:latin typeface="+mn-lt"/>
                <a:ea typeface="+mn-ea"/>
                <a:cs typeface="+mn-cs"/>
              </a:rPr>
              <a:t>1</a:t>
            </a:r>
            <a:r>
              <a:rPr lang="zh-CN" altLang="en-US" sz="1200" b="0" i="0" u="none" strike="noStrike" kern="1200" dirty="0">
                <a:solidFill>
                  <a:schemeClr val="tx1"/>
                </a:solidFill>
                <a:effectLst/>
                <a:latin typeface="+mn-lt"/>
                <a:ea typeface="+mn-ea"/>
                <a:cs typeface="+mn-cs"/>
              </a:rPr>
              <a:t>比</a:t>
            </a:r>
            <a:r>
              <a:rPr lang="en-US" altLang="zh-CN" sz="1200" b="0" i="0" u="none" strike="noStrike" kern="1200" dirty="0">
                <a:solidFill>
                  <a:schemeClr val="tx1"/>
                </a:solidFill>
                <a:effectLst/>
                <a:latin typeface="+mn-lt"/>
                <a:ea typeface="+mn-ea"/>
                <a:cs typeface="+mn-cs"/>
              </a:rPr>
              <a:t>2</a:t>
            </a:r>
            <a:r>
              <a:rPr lang="zh-CN" altLang="en-US" sz="1200" b="0" i="0" u="none" strike="noStrike" kern="1200" dirty="0">
                <a:solidFill>
                  <a:schemeClr val="tx1"/>
                </a:solidFill>
                <a:effectLst/>
                <a:latin typeface="+mn-lt"/>
                <a:ea typeface="+mn-ea"/>
                <a:cs typeface="+mn-cs"/>
              </a:rPr>
              <a:t>更优化</a:t>
            </a:r>
          </a:p>
          <a:p>
            <a:r>
              <a:rPr lang="zh-CN" altLang="en-US" sz="1200" b="0" i="0" u="none" strike="noStrike" kern="1200" dirty="0">
                <a:solidFill>
                  <a:schemeClr val="tx1"/>
                </a:solidFill>
                <a:effectLst/>
                <a:latin typeface="+mn-lt"/>
                <a:ea typeface="+mn-ea"/>
                <a:cs typeface="+mn-cs"/>
              </a:rPr>
              <a:t>图</a:t>
            </a:r>
            <a:r>
              <a:rPr lang="en-US" altLang="zh-CN" sz="1200" b="0" i="0" u="none" strike="noStrike" kern="1200" dirty="0">
                <a:solidFill>
                  <a:schemeClr val="tx1"/>
                </a:solidFill>
                <a:effectLst/>
                <a:latin typeface="+mn-lt"/>
                <a:ea typeface="+mn-ea"/>
                <a:cs typeface="+mn-cs"/>
              </a:rPr>
              <a:t>9</a:t>
            </a:r>
            <a:r>
              <a:rPr lang="zh-CN" altLang="en-US" sz="1200" b="0" i="0" u="none" strike="noStrike" kern="1200" dirty="0">
                <a:solidFill>
                  <a:schemeClr val="tx1"/>
                </a:solidFill>
                <a:effectLst/>
                <a:latin typeface="+mn-lt"/>
                <a:ea typeface="+mn-ea"/>
                <a:cs typeface="+mn-cs"/>
              </a:rPr>
              <a:t>和图</a:t>
            </a:r>
            <a:r>
              <a:rPr lang="en-US" altLang="zh-CN" sz="1200" b="0" i="0" u="none" strike="noStrike" kern="1200" dirty="0">
                <a:solidFill>
                  <a:schemeClr val="tx1"/>
                </a:solidFill>
                <a:effectLst/>
                <a:latin typeface="+mn-lt"/>
                <a:ea typeface="+mn-ea"/>
                <a:cs typeface="+mn-cs"/>
              </a:rPr>
              <a:t>10</a:t>
            </a:r>
            <a:r>
              <a:rPr lang="zh-CN" altLang="en-US" sz="1200" b="0" i="0" u="none" strike="noStrike" kern="1200" dirty="0">
                <a:solidFill>
                  <a:schemeClr val="tx1"/>
                </a:solidFill>
                <a:effectLst/>
                <a:latin typeface="+mn-lt"/>
                <a:ea typeface="+mn-ea"/>
                <a:cs typeface="+mn-cs"/>
              </a:rPr>
              <a:t>比较了我们在附录</a:t>
            </a:r>
            <a:r>
              <a:rPr lang="en-US" altLang="zh-CN" sz="1200" b="0" i="0" u="none" strike="noStrike" kern="1200" dirty="0">
                <a:solidFill>
                  <a:schemeClr val="tx1"/>
                </a:solidFill>
                <a:effectLst/>
                <a:latin typeface="+mn-lt"/>
                <a:ea typeface="+mn-ea"/>
                <a:cs typeface="+mn-cs"/>
              </a:rPr>
              <a:t>G</a:t>
            </a:r>
            <a:r>
              <a:rPr lang="zh-CN" altLang="en-US" sz="1200" b="0" i="0" u="none" strike="noStrike" kern="1200" dirty="0">
                <a:solidFill>
                  <a:schemeClr val="tx1"/>
                </a:solidFill>
                <a:effectLst/>
                <a:latin typeface="+mn-lt"/>
                <a:ea typeface="+mn-ea"/>
                <a:cs typeface="+mn-cs"/>
              </a:rPr>
              <a:t>和</a:t>
            </a:r>
            <a:r>
              <a:rPr lang="en-US" altLang="zh-CN" sz="1200" b="0" i="0" u="none" strike="noStrike" kern="1200" dirty="0">
                <a:solidFill>
                  <a:schemeClr val="tx1"/>
                </a:solidFill>
                <a:effectLst/>
                <a:latin typeface="+mn-lt"/>
                <a:ea typeface="+mn-ea"/>
                <a:cs typeface="+mn-cs"/>
              </a:rPr>
              <a:t>H</a:t>
            </a:r>
            <a:r>
              <a:rPr lang="zh-CN" altLang="en-US" sz="1200" b="0" i="0" u="none" strike="noStrike" kern="1200" dirty="0">
                <a:solidFill>
                  <a:schemeClr val="tx1"/>
                </a:solidFill>
                <a:effectLst/>
                <a:latin typeface="+mn-lt"/>
                <a:ea typeface="+mn-ea"/>
                <a:cs typeface="+mn-cs"/>
              </a:rPr>
              <a:t>中选择的超参数上</a:t>
            </a:r>
            <a:r>
              <a:rPr lang="en-US" altLang="zh-CN" sz="1200" b="0" i="0" u="none" strike="noStrike" kern="1200" dirty="0" err="1">
                <a:solidFill>
                  <a:schemeClr val="tx1"/>
                </a:solidFill>
                <a:effectLst/>
                <a:latin typeface="+mn-lt"/>
                <a:ea typeface="+mn-ea"/>
                <a:cs typeface="+mn-cs"/>
              </a:rPr>
              <a:t>Lenet</a:t>
            </a:r>
            <a:r>
              <a:rPr lang="zh-CN" altLang="en-US" sz="1200" b="0" i="0" u="none" strike="noStrike" kern="1200" dirty="0">
                <a:solidFill>
                  <a:schemeClr val="tx1"/>
                </a:solidFill>
                <a:effectLst/>
                <a:latin typeface="+mn-lt"/>
                <a:ea typeface="+mn-ea"/>
                <a:cs typeface="+mn-cs"/>
              </a:rPr>
              <a:t>和</a:t>
            </a:r>
            <a:r>
              <a:rPr lang="en-US" altLang="zh-CN" sz="1200" b="0" i="0" u="none" strike="noStrike" kern="1200" dirty="0">
                <a:solidFill>
                  <a:schemeClr val="tx1"/>
                </a:solidFill>
                <a:effectLst/>
                <a:latin typeface="+mn-lt"/>
                <a:ea typeface="+mn-ea"/>
                <a:cs typeface="+mn-cs"/>
              </a:rPr>
              <a:t>Conv-2/4/6</a:t>
            </a:r>
            <a:r>
              <a:rPr lang="zh-CN" altLang="en-US" sz="1200" b="0" i="0" u="none" strike="noStrike" kern="1200" dirty="0">
                <a:solidFill>
                  <a:schemeClr val="tx1"/>
                </a:solidFill>
                <a:effectLst/>
                <a:latin typeface="+mn-lt"/>
                <a:ea typeface="+mn-ea"/>
                <a:cs typeface="+mn-cs"/>
              </a:rPr>
              <a:t>架构的两种策略。在所有情况下，策略</a:t>
            </a:r>
            <a:r>
              <a:rPr lang="en-US" altLang="zh-CN" sz="1200" b="0" i="0" u="none" strike="noStrike" kern="1200" dirty="0">
                <a:solidFill>
                  <a:schemeClr val="tx1"/>
                </a:solidFill>
                <a:effectLst/>
                <a:latin typeface="+mn-lt"/>
                <a:ea typeface="+mn-ea"/>
                <a:cs typeface="+mn-cs"/>
              </a:rPr>
              <a:t>1</a:t>
            </a:r>
            <a:r>
              <a:rPr lang="zh-CN" altLang="en-US" sz="1200" b="0" i="0" u="none" strike="noStrike" kern="1200" dirty="0">
                <a:solidFill>
                  <a:schemeClr val="tx1"/>
                </a:solidFill>
                <a:effectLst/>
                <a:latin typeface="+mn-lt"/>
                <a:ea typeface="+mn-ea"/>
                <a:cs typeface="+mn-cs"/>
              </a:rPr>
              <a:t>保持更高的验证准确性和更快的早期停止时间网络规模。</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12</a:t>
            </a:fld>
            <a:endParaRPr lang="zh-CN" altLang="en-US"/>
          </a:p>
        </p:txBody>
      </p:sp>
    </p:spTree>
    <p:extLst>
      <p:ext uri="{BB962C8B-B14F-4D97-AF65-F5344CB8AC3E}">
        <p14:creationId xmlns:p14="http://schemas.microsoft.com/office/powerpoint/2010/main" val="25432971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14</a:t>
            </a:fld>
            <a:endParaRPr lang="zh-CN" altLang="en-US"/>
          </a:p>
        </p:txBody>
      </p:sp>
    </p:spTree>
    <p:extLst>
      <p:ext uri="{BB962C8B-B14F-4D97-AF65-F5344CB8AC3E}">
        <p14:creationId xmlns:p14="http://schemas.microsoft.com/office/powerpoint/2010/main" val="1066414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sz="1200" b="1" i="0" u="none" strike="noStrike" kern="1200" dirty="0">
                <a:solidFill>
                  <a:schemeClr val="tx1"/>
                </a:solidFill>
                <a:effectLst/>
                <a:latin typeface="+mn-lt"/>
                <a:ea typeface="+mn-ea"/>
                <a:cs typeface="+mn-cs"/>
              </a:rPr>
              <a:t>全连接网络</a:t>
            </a:r>
            <a:endParaRPr lang="en-US" altLang="zh-CN" sz="1200" b="1" i="0" u="none" strike="noStrike" kern="1200" dirty="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altLang="zh-CN" sz="1200" b="1" i="0" u="none" strike="noStrike" kern="1200" dirty="0">
                <a:solidFill>
                  <a:schemeClr val="tx1"/>
                </a:solidFill>
                <a:effectLst/>
                <a:latin typeface="+mn-lt"/>
                <a:ea typeface="+mn-ea"/>
                <a:cs typeface="+mn-cs"/>
              </a:rPr>
              <a:t>Conv2/4/6</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altLang="zh-CN" sz="1200" b="1" i="0" u="none" strike="noStrike" kern="1200" dirty="0">
                <a:solidFill>
                  <a:schemeClr val="tx1"/>
                </a:solidFill>
                <a:effectLst/>
                <a:latin typeface="+mn-lt"/>
                <a:ea typeface="+mn-ea"/>
                <a:cs typeface="+mn-cs"/>
              </a:rPr>
              <a:t>Vgg-19</a:t>
            </a:r>
            <a:r>
              <a:rPr lang="zh-CN" altLang="en-US" sz="1200" b="1" i="0" u="none" strike="noStrike" kern="1200" dirty="0">
                <a:solidFill>
                  <a:schemeClr val="tx1"/>
                </a:solidFill>
                <a:effectLst/>
                <a:latin typeface="+mn-lt"/>
                <a:ea typeface="+mn-ea"/>
                <a:cs typeface="+mn-cs"/>
              </a:rPr>
              <a:t>和</a:t>
            </a:r>
            <a:r>
              <a:rPr lang="en-US" altLang="zh-CN" sz="1200" b="1" i="0" u="none" strike="noStrike" kern="1200" dirty="0">
                <a:solidFill>
                  <a:schemeClr val="tx1"/>
                </a:solidFill>
                <a:effectLst/>
                <a:latin typeface="+mn-lt"/>
                <a:ea typeface="+mn-ea"/>
                <a:cs typeface="+mn-cs"/>
              </a:rPr>
              <a:t>resnet-18</a:t>
            </a:r>
            <a:endParaRPr lang="zh-CN" altLang="en-US" sz="1200" b="1" i="0" u="none" strike="noStrike" kern="1200" dirty="0">
              <a:solidFill>
                <a:schemeClr val="tx1"/>
              </a:solidFill>
              <a:effectLst/>
              <a:latin typeface="+mn-lt"/>
              <a:ea typeface="+mn-ea"/>
              <a:cs typeface="+mn-cs"/>
            </a:endParaRPr>
          </a:p>
          <a:p>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16</a:t>
            </a:fld>
            <a:endParaRPr lang="zh-CN" altLang="en-US"/>
          </a:p>
        </p:txBody>
      </p:sp>
    </p:spTree>
    <p:extLst>
      <p:ext uri="{BB962C8B-B14F-4D97-AF65-F5344CB8AC3E}">
        <p14:creationId xmlns:p14="http://schemas.microsoft.com/office/powerpoint/2010/main" val="41663568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图</a:t>
            </a:r>
            <a:r>
              <a:rPr lang="en-US" altLang="zh-CN" sz="1200" b="0" i="0" u="none" strike="noStrike" kern="1200" dirty="0">
                <a:solidFill>
                  <a:schemeClr val="tx1"/>
                </a:solidFill>
                <a:effectLst/>
                <a:latin typeface="+mn-lt"/>
                <a:ea typeface="+mn-ea"/>
                <a:cs typeface="+mn-cs"/>
              </a:rPr>
              <a:t>2</a:t>
            </a:r>
            <a:r>
              <a:rPr lang="zh-CN" altLang="en-US" sz="1200" b="0" i="0" u="none" strike="noStrike" kern="1200" dirty="0">
                <a:solidFill>
                  <a:schemeClr val="tx1"/>
                </a:solidFill>
                <a:effectLst/>
                <a:latin typeface="+mn-lt"/>
                <a:ea typeface="+mn-ea"/>
                <a:cs typeface="+mn-cs"/>
              </a:rPr>
              <a:t>：本文测试的体系结构。卷积是</a:t>
            </a:r>
            <a:r>
              <a:rPr lang="en-US" altLang="zh-CN" sz="1200" b="0" i="0" u="none" strike="noStrike" kern="1200" dirty="0">
                <a:solidFill>
                  <a:schemeClr val="tx1"/>
                </a:solidFill>
                <a:effectLst/>
                <a:latin typeface="+mn-lt"/>
                <a:ea typeface="+mn-ea"/>
                <a:cs typeface="+mn-cs"/>
              </a:rPr>
              <a:t>3x3</a:t>
            </a:r>
            <a:r>
              <a:rPr lang="zh-CN" altLang="en-US" sz="1200" b="0" i="0" u="none" strike="noStrike" kern="1200" dirty="0">
                <a:solidFill>
                  <a:schemeClr val="tx1"/>
                </a:solidFill>
                <a:effectLst/>
                <a:latin typeface="+mn-lt"/>
                <a:ea typeface="+mn-ea"/>
                <a:cs typeface="+mn-cs"/>
              </a:rPr>
              <a:t>。 </a:t>
            </a:r>
            <a:r>
              <a:rPr lang="en-US" altLang="zh-CN" sz="1200" b="0" i="0" u="none" strike="noStrike" kern="1200" dirty="0" err="1">
                <a:solidFill>
                  <a:schemeClr val="tx1"/>
                </a:solidFill>
                <a:effectLst/>
                <a:latin typeface="+mn-lt"/>
                <a:ea typeface="+mn-ea"/>
                <a:cs typeface="+mn-cs"/>
              </a:rPr>
              <a:t>Lenet</a:t>
            </a:r>
            <a:r>
              <a:rPr lang="zh-CN" altLang="en-US" sz="1200" b="0" i="0" u="none" strike="noStrike" kern="1200" dirty="0">
                <a:solidFill>
                  <a:schemeClr val="tx1"/>
                </a:solidFill>
                <a:effectLst/>
                <a:latin typeface="+mn-lt"/>
                <a:ea typeface="+mn-ea"/>
                <a:cs typeface="+mn-cs"/>
              </a:rPr>
              <a:t>来自</a:t>
            </a:r>
            <a:r>
              <a:rPr lang="en-US" altLang="zh-CN" sz="1200" b="0" i="0" u="none" strike="noStrike" kern="1200" dirty="0" err="1">
                <a:solidFill>
                  <a:schemeClr val="tx1"/>
                </a:solidFill>
                <a:effectLst/>
                <a:latin typeface="+mn-lt"/>
                <a:ea typeface="+mn-ea"/>
                <a:cs typeface="+mn-cs"/>
              </a:rPr>
              <a:t>LeCun</a:t>
            </a:r>
            <a:r>
              <a:rPr lang="zh-CN" altLang="en-US" sz="1200" b="0" i="0" u="none" strike="noStrike" kern="1200" dirty="0">
                <a:solidFill>
                  <a:schemeClr val="tx1"/>
                </a:solidFill>
                <a:effectLst/>
                <a:latin typeface="+mn-lt"/>
                <a:ea typeface="+mn-ea"/>
                <a:cs typeface="+mn-cs"/>
              </a:rPr>
              <a:t>等人。 （</a:t>
            </a:r>
            <a:r>
              <a:rPr lang="en-US" altLang="zh-CN" sz="1200" b="0" i="0" u="none" strike="noStrike" kern="1200" dirty="0">
                <a:solidFill>
                  <a:schemeClr val="tx1"/>
                </a:solidFill>
                <a:effectLst/>
                <a:latin typeface="+mn-lt"/>
                <a:ea typeface="+mn-ea"/>
                <a:cs typeface="+mn-cs"/>
              </a:rPr>
              <a:t>1998</a:t>
            </a:r>
            <a:r>
              <a:rPr lang="zh-CN" altLang="en-US" sz="1200" b="0" i="0" u="none" strike="noStrike"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rPr>
              <a:t>Conv-2/4/6</a:t>
            </a:r>
            <a:r>
              <a:rPr lang="zh-CN" altLang="en-US" sz="1200" b="0" i="0" u="none" strike="noStrike" kern="1200" dirty="0">
                <a:solidFill>
                  <a:schemeClr val="tx1"/>
                </a:solidFill>
                <a:effectLst/>
                <a:latin typeface="+mn-lt"/>
                <a:ea typeface="+mn-ea"/>
                <a:cs typeface="+mn-cs"/>
              </a:rPr>
              <a:t>是</a:t>
            </a:r>
            <a:r>
              <a:rPr lang="en-US" altLang="zh-CN" sz="1200" b="0" i="0" u="none" strike="noStrike" kern="1200" dirty="0">
                <a:solidFill>
                  <a:schemeClr val="tx1"/>
                </a:solidFill>
                <a:effectLst/>
                <a:latin typeface="+mn-lt"/>
                <a:ea typeface="+mn-ea"/>
                <a:cs typeface="+mn-cs"/>
              </a:rPr>
              <a:t>VGG</a:t>
            </a:r>
            <a:r>
              <a:rPr lang="zh-CN" altLang="en-US" sz="1200" b="0" i="0" u="none" strike="noStrike" kern="1200" dirty="0">
                <a:solidFill>
                  <a:schemeClr val="tx1"/>
                </a:solidFill>
                <a:effectLst/>
                <a:latin typeface="+mn-lt"/>
                <a:ea typeface="+mn-ea"/>
                <a:cs typeface="+mn-cs"/>
              </a:rPr>
              <a:t>的变种（</a:t>
            </a:r>
            <a:r>
              <a:rPr lang="en-US" altLang="zh-CN" sz="1200" b="0" i="0" u="none" strike="noStrike" kern="1200" dirty="0" err="1">
                <a:solidFill>
                  <a:schemeClr val="tx1"/>
                </a:solidFill>
                <a:effectLst/>
                <a:latin typeface="+mn-lt"/>
                <a:ea typeface="+mn-ea"/>
                <a:cs typeface="+mn-cs"/>
              </a:rPr>
              <a:t>Simonyan</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Zisserman</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2014</a:t>
            </a:r>
            <a:r>
              <a:rPr lang="zh-CN" altLang="en-US" sz="1200" b="0" i="0" u="none" strike="noStrike"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rPr>
              <a:t>Resnet-18</a:t>
            </a:r>
            <a:r>
              <a:rPr lang="zh-CN" altLang="en-US" sz="1200" b="0" i="0" u="none" strike="noStrike" kern="1200" dirty="0">
                <a:solidFill>
                  <a:schemeClr val="tx1"/>
                </a:solidFill>
                <a:effectLst/>
                <a:latin typeface="+mn-lt"/>
                <a:ea typeface="+mn-ea"/>
                <a:cs typeface="+mn-cs"/>
              </a:rPr>
              <a:t>来自</a:t>
            </a:r>
            <a:r>
              <a:rPr lang="en-US" altLang="zh-CN" sz="1200" b="0" i="0" u="none" strike="noStrike" kern="1200" dirty="0">
                <a:solidFill>
                  <a:schemeClr val="tx1"/>
                </a:solidFill>
                <a:effectLst/>
                <a:latin typeface="+mn-lt"/>
                <a:ea typeface="+mn-ea"/>
                <a:cs typeface="+mn-cs"/>
              </a:rPr>
              <a:t>He</a:t>
            </a:r>
            <a:r>
              <a:rPr lang="zh-CN" altLang="en-US" sz="1200" b="0" i="0" u="none" strike="noStrike" kern="1200" dirty="0">
                <a:solidFill>
                  <a:schemeClr val="tx1"/>
                </a:solidFill>
                <a:effectLst/>
                <a:latin typeface="+mn-lt"/>
                <a:ea typeface="+mn-ea"/>
                <a:cs typeface="+mn-cs"/>
              </a:rPr>
              <a:t>等人。 （</a:t>
            </a:r>
            <a:r>
              <a:rPr lang="en-US" altLang="zh-CN" sz="1200" b="0" i="0" u="none" strike="noStrike" kern="1200" dirty="0">
                <a:solidFill>
                  <a:schemeClr val="tx1"/>
                </a:solidFill>
                <a:effectLst/>
                <a:latin typeface="+mn-lt"/>
                <a:ea typeface="+mn-ea"/>
                <a:cs typeface="+mn-cs"/>
              </a:rPr>
              <a:t>2016</a:t>
            </a:r>
            <a:r>
              <a:rPr lang="zh-CN" altLang="en-US" sz="1200" b="0" i="0" u="none" strike="noStrike"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rPr>
              <a:t>CIFAR10</a:t>
            </a:r>
            <a:r>
              <a:rPr lang="zh-CN" altLang="en-US" sz="1200" b="0" i="0" u="none" strike="noStrike" kern="1200" dirty="0">
                <a:solidFill>
                  <a:schemeClr val="tx1"/>
                </a:solidFill>
                <a:effectLst/>
                <a:latin typeface="+mn-lt"/>
                <a:ea typeface="+mn-ea"/>
                <a:cs typeface="+mn-cs"/>
              </a:rPr>
              <a:t>的</a:t>
            </a:r>
            <a:r>
              <a:rPr lang="en-US" altLang="zh-CN" sz="1200" b="0" i="0" u="none" strike="noStrike" kern="1200" dirty="0">
                <a:solidFill>
                  <a:schemeClr val="tx1"/>
                </a:solidFill>
                <a:effectLst/>
                <a:latin typeface="+mn-lt"/>
                <a:ea typeface="+mn-ea"/>
                <a:cs typeface="+mn-cs"/>
              </a:rPr>
              <a:t>VGG-19</a:t>
            </a:r>
            <a:r>
              <a:rPr lang="zh-CN" altLang="en-US" sz="1200" b="0" i="0" u="none" strike="noStrike" kern="1200" dirty="0">
                <a:solidFill>
                  <a:schemeClr val="tx1"/>
                </a:solidFill>
                <a:effectLst/>
                <a:latin typeface="+mn-lt"/>
                <a:ea typeface="+mn-ea"/>
                <a:cs typeface="+mn-cs"/>
              </a:rPr>
              <a:t>改编自</a:t>
            </a:r>
            <a:r>
              <a:rPr lang="en-US" altLang="zh-CN" sz="1200" b="0" i="0" u="none" strike="noStrike" kern="1200" dirty="0">
                <a:solidFill>
                  <a:schemeClr val="tx1"/>
                </a:solidFill>
                <a:effectLst/>
                <a:latin typeface="+mn-lt"/>
                <a:ea typeface="+mn-ea"/>
                <a:cs typeface="+mn-cs"/>
              </a:rPr>
              <a:t>Liu</a:t>
            </a:r>
            <a:r>
              <a:rPr lang="zh-CN" altLang="en-US" sz="1200" b="0" i="0" u="none" strike="noStrike" kern="1200" dirty="0">
                <a:solidFill>
                  <a:schemeClr val="tx1"/>
                </a:solidFill>
                <a:effectLst/>
                <a:latin typeface="+mn-lt"/>
                <a:ea typeface="+mn-ea"/>
                <a:cs typeface="+mn-cs"/>
              </a:rPr>
              <a:t>等人。 （</a:t>
            </a:r>
            <a:r>
              <a:rPr lang="en-US" altLang="zh-CN" sz="1200" b="0" i="0" u="none" strike="noStrike" kern="1200" dirty="0">
                <a:solidFill>
                  <a:schemeClr val="tx1"/>
                </a:solidFill>
                <a:effectLst/>
                <a:latin typeface="+mn-lt"/>
                <a:ea typeface="+mn-ea"/>
                <a:cs typeface="+mn-cs"/>
              </a:rPr>
              <a:t>2019</a:t>
            </a:r>
            <a:r>
              <a:rPr lang="zh-CN" altLang="en-US" sz="1200" b="0" i="0" u="none" strike="noStrike" kern="1200" dirty="0">
                <a:solidFill>
                  <a:schemeClr val="tx1"/>
                </a:solidFill>
                <a:effectLst/>
                <a:latin typeface="+mn-lt"/>
                <a:ea typeface="+mn-ea"/>
                <a:cs typeface="+mn-cs"/>
              </a:rPr>
              <a:t>）。初始化是</a:t>
            </a:r>
            <a:r>
              <a:rPr lang="en-US" altLang="zh-CN" sz="1200" b="0" i="0" u="none" strike="noStrike" kern="1200" dirty="0">
                <a:solidFill>
                  <a:schemeClr val="tx1"/>
                </a:solidFill>
                <a:effectLst/>
                <a:latin typeface="+mn-lt"/>
                <a:ea typeface="+mn-ea"/>
                <a:cs typeface="+mn-cs"/>
              </a:rPr>
              <a:t>Gaussian </a:t>
            </a:r>
            <a:r>
              <a:rPr lang="en-US" altLang="zh-CN" sz="1200" b="0" i="0" u="none" strike="noStrike" kern="1200" dirty="0" err="1">
                <a:solidFill>
                  <a:schemeClr val="tx1"/>
                </a:solidFill>
                <a:effectLst/>
                <a:latin typeface="+mn-lt"/>
                <a:ea typeface="+mn-ea"/>
                <a:cs typeface="+mn-cs"/>
              </a:rPr>
              <a:t>Glorot</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err="1">
                <a:solidFill>
                  <a:schemeClr val="tx1"/>
                </a:solidFill>
                <a:effectLst/>
                <a:latin typeface="+mn-lt"/>
                <a:ea typeface="+mn-ea"/>
                <a:cs typeface="+mn-cs"/>
              </a:rPr>
              <a:t>Glorot</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err="1">
                <a:solidFill>
                  <a:schemeClr val="tx1"/>
                </a:solidFill>
                <a:effectLst/>
                <a:latin typeface="+mn-lt"/>
                <a:ea typeface="+mn-ea"/>
                <a:cs typeface="+mn-cs"/>
              </a:rPr>
              <a:t>Bengio</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2010</a:t>
            </a:r>
            <a:r>
              <a:rPr lang="zh-CN" altLang="en-US" sz="1200" b="0" i="0" u="none" strike="noStrike" kern="1200" dirty="0">
                <a:solidFill>
                  <a:schemeClr val="tx1"/>
                </a:solidFill>
                <a:effectLst/>
                <a:latin typeface="+mn-lt"/>
                <a:ea typeface="+mn-ea"/>
                <a:cs typeface="+mn-cs"/>
              </a:rPr>
              <a:t>）。括号表示层周围的残余连接。</a:t>
            </a:r>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17</a:t>
            </a:fld>
            <a:endParaRPr lang="zh-CN" altLang="en-US"/>
          </a:p>
        </p:txBody>
      </p:sp>
    </p:spTree>
    <p:extLst>
      <p:ext uri="{BB962C8B-B14F-4D97-AF65-F5344CB8AC3E}">
        <p14:creationId xmlns:p14="http://schemas.microsoft.com/office/powerpoint/2010/main" val="21029732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effectLst/>
              </a:rPr>
              <a:t>在本文的主体中，</a:t>
            </a:r>
            <a:r>
              <a:rPr lang="zh-CN" altLang="en-US" b="1" dirty="0">
                <a:effectLst/>
              </a:rPr>
              <a:t>我们发现迭代修剪比单次修剪获得更少的中奖票，表明修剪过多的网络会立刻降低性能。在这里，我们探索</a:t>
            </a:r>
            <a:r>
              <a:rPr lang="en-US" altLang="zh-CN" b="1" dirty="0">
                <a:effectLst/>
              </a:rPr>
              <a:t>k</a:t>
            </a:r>
            <a:r>
              <a:rPr lang="zh-CN" altLang="en-US" b="1" dirty="0">
                <a:effectLst/>
              </a:rPr>
              <a:t>的不同值。</a:t>
            </a:r>
            <a:r>
              <a:rPr lang="zh-CN" altLang="en-US" dirty="0">
                <a:effectLst/>
              </a:rPr>
              <a:t>图</a:t>
            </a:r>
            <a:r>
              <a:rPr lang="en-US" altLang="zh-CN" dirty="0">
                <a:effectLst/>
              </a:rPr>
              <a:t>29</a:t>
            </a:r>
            <a:r>
              <a:rPr lang="zh-CN" altLang="en-US" dirty="0">
                <a:effectLst/>
              </a:rPr>
              <a:t>显示了每次修剪迭代修剪的网络数量对早期停止时间和验证准确性的影响。在最低修剪率（</a:t>
            </a:r>
            <a:r>
              <a:rPr lang="en-US" altLang="zh-CN" dirty="0">
                <a:effectLst/>
              </a:rPr>
              <a:t>0.1</a:t>
            </a:r>
            <a:r>
              <a:rPr lang="zh-CN" altLang="en-US" dirty="0">
                <a:effectLst/>
              </a:rPr>
              <a:t>和</a:t>
            </a:r>
            <a:r>
              <a:rPr lang="en-US" altLang="zh-CN" dirty="0">
                <a:effectLst/>
              </a:rPr>
              <a:t>0.2</a:t>
            </a:r>
            <a:r>
              <a:rPr lang="zh-CN" altLang="en-US" dirty="0">
                <a:effectLst/>
              </a:rPr>
              <a:t>）和更高的修剪率（</a:t>
            </a:r>
            <a:r>
              <a:rPr lang="en-US" altLang="zh-CN" dirty="0">
                <a:effectLst/>
              </a:rPr>
              <a:t>0.4</a:t>
            </a:r>
            <a:r>
              <a:rPr lang="zh-CN" altLang="en-US" dirty="0">
                <a:effectLst/>
              </a:rPr>
              <a:t>及以上）之间的早期停止学习速度和验证准确性方面存在切实差异。最低的修剪率可以达到更高的验证准确度，并将验证精度保持在较小的网络规模</a:t>
            </a:r>
            <a:r>
              <a:rPr lang="en-US" altLang="zh-CN" dirty="0">
                <a:effectLst/>
              </a:rPr>
              <a:t>;</a:t>
            </a:r>
            <a:r>
              <a:rPr lang="zh-CN" altLang="en-US" dirty="0">
                <a:effectLst/>
              </a:rPr>
              <a:t>它们还可以将较早的停止时间保持在较小的网络规模。对于本文的主体和本附录中的实验，</a:t>
            </a:r>
            <a:r>
              <a:rPr lang="zh-CN" altLang="en-US" b="1" dirty="0">
                <a:effectLst/>
              </a:rPr>
              <a:t>我们使用</a:t>
            </a:r>
            <a:r>
              <a:rPr lang="en-US" altLang="zh-CN" b="1" dirty="0">
                <a:effectLst/>
              </a:rPr>
              <a:t>0.2</a:t>
            </a:r>
            <a:r>
              <a:rPr lang="zh-CN" altLang="en-US" b="1" dirty="0">
                <a:effectLst/>
              </a:rPr>
              <a:t>的修剪率</a:t>
            </a:r>
            <a:r>
              <a:rPr lang="zh-CN" altLang="en-US" dirty="0">
                <a:effectLst/>
              </a:rPr>
              <a:t>，其保持</a:t>
            </a:r>
            <a:r>
              <a:rPr lang="en-US" altLang="zh-CN" dirty="0">
                <a:effectLst/>
              </a:rPr>
              <a:t>0.1</a:t>
            </a:r>
            <a:r>
              <a:rPr lang="zh-CN" altLang="en-US" dirty="0">
                <a:effectLst/>
              </a:rPr>
              <a:t>的准确性和学习速度的大部分，同时减少了获得较小网络规模所需的训练迭代次数。</a:t>
            </a:r>
          </a:p>
          <a:p>
            <a:r>
              <a:rPr lang="zh-CN" altLang="en-US" dirty="0">
                <a:effectLst/>
              </a:rPr>
              <a:t>在所有</a:t>
            </a:r>
            <a:r>
              <a:rPr lang="en-US" altLang="zh-CN" dirty="0" err="1">
                <a:effectLst/>
              </a:rPr>
              <a:t>Lenet</a:t>
            </a:r>
            <a:r>
              <a:rPr lang="zh-CN" altLang="en-US" dirty="0">
                <a:effectLst/>
              </a:rPr>
              <a:t>实验中，我们以</a:t>
            </a:r>
            <a:r>
              <a:rPr lang="zh-CN" altLang="en-US" b="1" dirty="0">
                <a:effectLst/>
              </a:rPr>
              <a:t>网络其余部分的一半速率修剪输出层</a:t>
            </a:r>
            <a:r>
              <a:rPr lang="zh-CN" altLang="en-US" dirty="0">
                <a:effectLst/>
              </a:rPr>
              <a:t>。由于输出层非常小（整个</a:t>
            </a:r>
            <a:r>
              <a:rPr lang="en-US" altLang="zh-CN" dirty="0" err="1">
                <a:effectLst/>
              </a:rPr>
              <a:t>Lenet</a:t>
            </a:r>
            <a:r>
              <a:rPr lang="zh-CN" altLang="en-US" dirty="0">
                <a:effectLst/>
              </a:rPr>
              <a:t>架构中的</a:t>
            </a:r>
            <a:r>
              <a:rPr lang="en-US" altLang="zh-CN" dirty="0">
                <a:effectLst/>
              </a:rPr>
              <a:t>266,000</a:t>
            </a:r>
            <a:r>
              <a:rPr lang="zh-CN" altLang="en-US" dirty="0">
                <a:effectLst/>
              </a:rPr>
              <a:t>个中的</a:t>
            </a:r>
            <a:r>
              <a:rPr lang="en-US" altLang="zh-CN" dirty="0">
                <a:effectLst/>
              </a:rPr>
              <a:t>1,000</a:t>
            </a:r>
            <a:r>
              <a:rPr lang="zh-CN" altLang="en-US" dirty="0">
                <a:effectLst/>
              </a:rPr>
              <a:t>个权重），我们发现修剪它比其他层更早到达收益递减点。</a:t>
            </a:r>
          </a:p>
          <a:p>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18</a:t>
            </a:fld>
            <a:endParaRPr lang="zh-CN" altLang="en-US"/>
          </a:p>
        </p:txBody>
      </p:sp>
    </p:spTree>
    <p:extLst>
      <p:ext uri="{BB962C8B-B14F-4D97-AF65-F5344CB8AC3E}">
        <p14:creationId xmlns:p14="http://schemas.microsoft.com/office/powerpoint/2010/main" val="28249572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effectLst/>
              </a:rPr>
              <a:t>对于卷积网络架构，我们为卷积和完全连接的层选择不同的修剪速率。在</a:t>
            </a:r>
            <a:r>
              <a:rPr lang="en-US" altLang="zh-CN" dirty="0">
                <a:effectLst/>
              </a:rPr>
              <a:t>Conv-2</a:t>
            </a:r>
            <a:r>
              <a:rPr lang="zh-CN" altLang="en-US" dirty="0">
                <a:effectLst/>
              </a:rPr>
              <a:t>和</a:t>
            </a:r>
            <a:r>
              <a:rPr lang="en-US" altLang="zh-CN" dirty="0">
                <a:effectLst/>
              </a:rPr>
              <a:t>Conv-4</a:t>
            </a:r>
            <a:r>
              <a:rPr lang="zh-CN" altLang="en-US" dirty="0">
                <a:effectLst/>
              </a:rPr>
              <a:t>架构中，</a:t>
            </a:r>
            <a:r>
              <a:rPr lang="zh-CN" altLang="en-US" b="1" dirty="0">
                <a:effectLst/>
              </a:rPr>
              <a:t>卷积参数占模型中参数总数的相对较小的一部分。</a:t>
            </a:r>
            <a:r>
              <a:rPr lang="zh-CN" altLang="en-US" dirty="0">
                <a:effectLst/>
              </a:rPr>
              <a:t>通过更慢地修剪卷积，我们可能能够在保持性能的同时进一步修剪模型。换句话说，我们假设，如果所有层都被均匀地修剪，卷积层将成为一个瓶颈，使得更难以找到仍然能够学习的较低参数计数模型。对于</a:t>
            </a:r>
            <a:r>
              <a:rPr lang="en-US" altLang="zh-CN" dirty="0">
                <a:effectLst/>
              </a:rPr>
              <a:t>Conv-6</a:t>
            </a:r>
            <a:r>
              <a:rPr lang="zh-CN" altLang="en-US" dirty="0">
                <a:effectLst/>
              </a:rPr>
              <a:t>，反之亦然：由于其近三分之二的参数位于卷积层中，修剪完全连接的层可能成为瓶颈。</a:t>
            </a:r>
          </a:p>
          <a:p>
            <a:r>
              <a:rPr lang="zh-CN" altLang="en-US" sz="1200" b="0" i="0" u="none" strike="noStrike" kern="1200" dirty="0">
                <a:solidFill>
                  <a:schemeClr val="tx1"/>
                </a:solidFill>
                <a:effectLst/>
                <a:latin typeface="+mn-lt"/>
                <a:ea typeface="+mn-ea"/>
                <a:cs typeface="+mn-cs"/>
              </a:rPr>
              <a:t>我们在本节中选择超参数的标准是找到修剪率的组合，允许网络达到尽可能低的参数计数，同时保持验证准确度等于或高于原始准确度和早期停止时间等于或低于原始网络。</a:t>
            </a:r>
          </a:p>
          <a:p>
            <a:r>
              <a:rPr lang="zh-CN" altLang="en-US" sz="1200" b="0" i="0" u="none" strike="noStrike" kern="1200" dirty="0">
                <a:solidFill>
                  <a:schemeClr val="tx1"/>
                </a:solidFill>
                <a:effectLst/>
                <a:latin typeface="+mn-lt"/>
                <a:ea typeface="+mn-ea"/>
                <a:cs typeface="+mn-cs"/>
              </a:rPr>
              <a:t>图</a:t>
            </a:r>
            <a:r>
              <a:rPr lang="en-US" altLang="zh-CN" sz="1200" b="0" i="0" u="none" strike="noStrike" kern="1200" dirty="0">
                <a:solidFill>
                  <a:schemeClr val="tx1"/>
                </a:solidFill>
                <a:effectLst/>
                <a:latin typeface="+mn-lt"/>
                <a:ea typeface="+mn-ea"/>
                <a:cs typeface="+mn-cs"/>
              </a:rPr>
              <a:t>35</a:t>
            </a:r>
            <a:r>
              <a:rPr lang="zh-CN" altLang="en-US" sz="1200" b="0" i="0" u="none" strike="noStrike" kern="1200" dirty="0">
                <a:solidFill>
                  <a:schemeClr val="tx1"/>
                </a:solidFill>
                <a:effectLst/>
                <a:latin typeface="+mn-lt"/>
                <a:ea typeface="+mn-ea"/>
                <a:cs typeface="+mn-cs"/>
              </a:rPr>
              <a:t>显示了对</a:t>
            </a:r>
            <a:r>
              <a:rPr lang="en-US" altLang="zh-CN" sz="1200" b="0" i="0" u="none" strike="noStrike" kern="1200" dirty="0">
                <a:solidFill>
                  <a:schemeClr val="tx1"/>
                </a:solidFill>
                <a:effectLst/>
                <a:latin typeface="+mn-lt"/>
                <a:ea typeface="+mn-ea"/>
                <a:cs typeface="+mn-cs"/>
              </a:rPr>
              <a:t>Conv-2</a:t>
            </a:r>
            <a:r>
              <a:rPr lang="zh-CN" altLang="en-US" sz="1200" b="0" i="0" u="none" strike="noStrike" kern="1200" dirty="0">
                <a:solidFill>
                  <a:schemeClr val="tx1"/>
                </a:solidFill>
                <a:effectLst/>
                <a:latin typeface="+mn-lt"/>
                <a:ea typeface="+mn-ea"/>
                <a:cs typeface="+mn-cs"/>
              </a:rPr>
              <a:t>（顶部），</a:t>
            </a:r>
            <a:r>
              <a:rPr lang="en-US" altLang="zh-CN" sz="1200" b="0" i="0" u="none" strike="noStrike" kern="1200" dirty="0">
                <a:solidFill>
                  <a:schemeClr val="tx1"/>
                </a:solidFill>
                <a:effectLst/>
                <a:latin typeface="+mn-lt"/>
                <a:ea typeface="+mn-ea"/>
                <a:cs typeface="+mn-cs"/>
              </a:rPr>
              <a:t>Conv-4</a:t>
            </a:r>
            <a:r>
              <a:rPr lang="zh-CN" altLang="en-US" sz="1200" b="0" i="0" u="none" strike="noStrike" kern="1200" dirty="0">
                <a:solidFill>
                  <a:schemeClr val="tx1"/>
                </a:solidFill>
                <a:effectLst/>
                <a:latin typeface="+mn-lt"/>
                <a:ea typeface="+mn-ea"/>
                <a:cs typeface="+mn-cs"/>
              </a:rPr>
              <a:t>（中部）和</a:t>
            </a:r>
            <a:r>
              <a:rPr lang="en-US" altLang="zh-CN" sz="1200" b="0" i="0" u="none" strike="noStrike" kern="1200" dirty="0">
                <a:solidFill>
                  <a:schemeClr val="tx1"/>
                </a:solidFill>
                <a:effectLst/>
                <a:latin typeface="+mn-lt"/>
                <a:ea typeface="+mn-ea"/>
                <a:cs typeface="+mn-cs"/>
              </a:rPr>
              <a:t>Conv-6</a:t>
            </a:r>
            <a:r>
              <a:rPr lang="zh-CN" altLang="en-US" sz="1200" b="0" i="0" u="none" strike="noStrike" kern="1200" dirty="0">
                <a:solidFill>
                  <a:schemeClr val="tx1"/>
                </a:solidFill>
                <a:effectLst/>
                <a:latin typeface="+mn-lt"/>
                <a:ea typeface="+mn-ea"/>
                <a:cs typeface="+mn-cs"/>
              </a:rPr>
              <a:t>（底部）执行迭代彩票实验的结果，其具有不同的修剪率组合。</a:t>
            </a:r>
          </a:p>
          <a:p>
            <a:r>
              <a:rPr lang="zh-CN" altLang="en-US" sz="1200" b="0" i="0" u="none" strike="noStrike" kern="1200" dirty="0">
                <a:solidFill>
                  <a:schemeClr val="tx1"/>
                </a:solidFill>
                <a:effectLst/>
                <a:latin typeface="+mn-lt"/>
                <a:ea typeface="+mn-ea"/>
                <a:cs typeface="+mn-cs"/>
              </a:rPr>
              <a:t>根据我们的标准，我们选择</a:t>
            </a:r>
            <a:r>
              <a:rPr lang="en-US" altLang="zh-CN" sz="1200" b="0" i="0" u="none" strike="noStrike" kern="1200" dirty="0">
                <a:solidFill>
                  <a:schemeClr val="tx1"/>
                </a:solidFill>
                <a:effectLst/>
                <a:latin typeface="+mn-lt"/>
                <a:ea typeface="+mn-ea"/>
                <a:cs typeface="+mn-cs"/>
              </a:rPr>
              <a:t>Conv-2</a:t>
            </a:r>
            <a:r>
              <a:rPr lang="zh-CN" altLang="en-US" sz="1200" b="0" i="0" u="none" strike="noStrike" kern="1200" dirty="0">
                <a:solidFill>
                  <a:schemeClr val="tx1"/>
                </a:solidFill>
                <a:effectLst/>
                <a:latin typeface="+mn-lt"/>
                <a:ea typeface="+mn-ea"/>
                <a:cs typeface="+mn-cs"/>
              </a:rPr>
              <a:t>的迭代卷积修剪率为</a:t>
            </a:r>
            <a:r>
              <a:rPr lang="en-US" altLang="zh-CN" sz="1200" b="0" i="0" u="none" strike="noStrike" kern="1200" dirty="0">
                <a:solidFill>
                  <a:schemeClr val="tx1"/>
                </a:solidFill>
                <a:effectLst/>
                <a:latin typeface="+mn-lt"/>
                <a:ea typeface="+mn-ea"/>
                <a:cs typeface="+mn-cs"/>
              </a:rPr>
              <a:t>10</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Conv-4</a:t>
            </a:r>
            <a:r>
              <a:rPr lang="zh-CN" altLang="en-US" sz="1200" b="0" i="0" u="none" strike="noStrike" kern="1200" dirty="0">
                <a:solidFill>
                  <a:schemeClr val="tx1"/>
                </a:solidFill>
                <a:effectLst/>
                <a:latin typeface="+mn-lt"/>
                <a:ea typeface="+mn-ea"/>
                <a:cs typeface="+mn-cs"/>
              </a:rPr>
              <a:t>为</a:t>
            </a:r>
            <a:r>
              <a:rPr lang="en-US" altLang="zh-CN" sz="1200" b="0" i="0" u="none" strike="noStrike" kern="1200" dirty="0">
                <a:solidFill>
                  <a:schemeClr val="tx1"/>
                </a:solidFill>
                <a:effectLst/>
                <a:latin typeface="+mn-lt"/>
                <a:ea typeface="+mn-ea"/>
                <a:cs typeface="+mn-cs"/>
              </a:rPr>
              <a:t>10</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Conv-6</a:t>
            </a:r>
            <a:r>
              <a:rPr lang="zh-CN" altLang="en-US" sz="1200" b="0" i="0" u="none" strike="noStrike" kern="1200" dirty="0">
                <a:solidFill>
                  <a:schemeClr val="tx1"/>
                </a:solidFill>
                <a:effectLst/>
                <a:latin typeface="+mn-lt"/>
                <a:ea typeface="+mn-ea"/>
                <a:cs typeface="+mn-cs"/>
              </a:rPr>
              <a:t>为</a:t>
            </a:r>
            <a:r>
              <a:rPr lang="en-US" altLang="zh-CN" sz="1200" b="0" i="0" u="none" strike="noStrike" kern="1200" dirty="0">
                <a:solidFill>
                  <a:schemeClr val="tx1"/>
                </a:solidFill>
                <a:effectLst/>
                <a:latin typeface="+mn-lt"/>
                <a:ea typeface="+mn-ea"/>
                <a:cs typeface="+mn-cs"/>
              </a:rPr>
              <a:t>15</a:t>
            </a:r>
            <a:r>
              <a:rPr lang="zh-CN" altLang="en-US" sz="1200" b="0" i="0" u="none" strike="noStrike" kern="1200" dirty="0">
                <a:solidFill>
                  <a:schemeClr val="tx1"/>
                </a:solidFill>
                <a:effectLst/>
                <a:latin typeface="+mn-lt"/>
                <a:ea typeface="+mn-ea"/>
                <a:cs typeface="+mn-cs"/>
              </a:rPr>
              <a:t>％。对于每个网络，</a:t>
            </a:r>
            <a:r>
              <a:rPr lang="en-US" altLang="zh-CN" sz="1200" b="0" i="0" u="none" strike="noStrike" kern="1200" dirty="0">
                <a:solidFill>
                  <a:schemeClr val="tx1"/>
                </a:solidFill>
                <a:effectLst/>
                <a:latin typeface="+mn-lt"/>
                <a:ea typeface="+mn-ea"/>
                <a:cs typeface="+mn-cs"/>
              </a:rPr>
              <a:t>10</a:t>
            </a:r>
            <a:r>
              <a:rPr lang="zh-CN" altLang="en-US" sz="1200" b="0" i="0" u="none" strike="noStrike" kern="1200" dirty="0">
                <a:solidFill>
                  <a:schemeClr val="tx1"/>
                </a:solidFill>
                <a:effectLst/>
                <a:latin typeface="+mn-lt"/>
                <a:ea typeface="+mn-ea"/>
                <a:cs typeface="+mn-cs"/>
              </a:rPr>
              <a:t>％到</a:t>
            </a:r>
            <a:r>
              <a:rPr lang="en-US" altLang="zh-CN" sz="1200" b="0" i="0" u="none" strike="noStrike" kern="1200" dirty="0">
                <a:solidFill>
                  <a:schemeClr val="tx1"/>
                </a:solidFill>
                <a:effectLst/>
                <a:latin typeface="+mn-lt"/>
                <a:ea typeface="+mn-ea"/>
                <a:cs typeface="+mn-cs"/>
              </a:rPr>
              <a:t>20</a:t>
            </a:r>
            <a:r>
              <a:rPr lang="zh-CN" altLang="en-US" sz="1200" b="0" i="0" u="none" strike="noStrike" kern="1200" dirty="0">
                <a:solidFill>
                  <a:schemeClr val="tx1"/>
                </a:solidFill>
                <a:effectLst/>
                <a:latin typeface="+mn-lt"/>
                <a:ea typeface="+mn-ea"/>
                <a:cs typeface="+mn-cs"/>
              </a:rPr>
              <a:t>％之间的任何比率似乎都是合理的。在所有卷积修剪率中，彩票模式继续出现。</a:t>
            </a:r>
          </a:p>
          <a:p>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19</a:t>
            </a:fld>
            <a:endParaRPr lang="zh-CN" altLang="en-US"/>
          </a:p>
        </p:txBody>
      </p:sp>
    </p:spTree>
    <p:extLst>
      <p:ext uri="{BB962C8B-B14F-4D97-AF65-F5344CB8AC3E}">
        <p14:creationId xmlns:p14="http://schemas.microsoft.com/office/powerpoint/2010/main" val="5046072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1.</a:t>
            </a:r>
            <a:r>
              <a:rPr lang="zh-CN" altLang="en-US" dirty="0">
                <a:effectLst/>
              </a:rPr>
              <a:t> 图</a:t>
            </a:r>
            <a:r>
              <a:rPr lang="en-US" altLang="zh-CN" dirty="0">
                <a:effectLst/>
              </a:rPr>
              <a:t>3</a:t>
            </a:r>
            <a:r>
              <a:rPr lang="zh-CN" altLang="en-US" dirty="0">
                <a:effectLst/>
              </a:rPr>
              <a:t>：随着训练的进行，</a:t>
            </a:r>
            <a:r>
              <a:rPr lang="en-US" altLang="zh-CN" dirty="0" err="1">
                <a:effectLst/>
              </a:rPr>
              <a:t>Lenet</a:t>
            </a:r>
            <a:r>
              <a:rPr lang="zh-CN" altLang="en-US" dirty="0">
                <a:effectLst/>
              </a:rPr>
              <a:t>（迭代修剪）的测试准确性。每条曲线是五次试验的平均值。标签是​ </a:t>
            </a:r>
            <a:r>
              <a:rPr lang="en-US" altLang="zh-CN" dirty="0">
                <a:effectLst/>
              </a:rPr>
              <a:t>- </a:t>
            </a:r>
            <a:r>
              <a:rPr lang="zh-CN" altLang="en-US" dirty="0">
                <a:effectLst/>
              </a:rPr>
              <a:t>修剪后网络中剩余的权重比重。误差线是任何试验的最小值和最大值。</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2.</a:t>
            </a:r>
            <a:r>
              <a:rPr lang="zh-CN" altLang="en-US" dirty="0">
                <a:effectLst/>
              </a:rPr>
              <a:t> </a:t>
            </a:r>
            <a:r>
              <a:rPr lang="en-US" altLang="zh-CN" dirty="0">
                <a:effectLst/>
              </a:rPr>
              <a:t>51.3</a:t>
            </a:r>
            <a:r>
              <a:rPr lang="zh-CN" altLang="en-US" dirty="0">
                <a:effectLst/>
              </a:rPr>
              <a:t> </a:t>
            </a:r>
            <a:r>
              <a:rPr lang="en-US" altLang="zh-CN" dirty="0">
                <a:effectLst/>
              </a:rPr>
              <a:t>=</a:t>
            </a:r>
            <a:r>
              <a:rPr lang="zh-CN" altLang="en-US" dirty="0">
                <a:effectLst/>
              </a:rPr>
              <a:t> </a:t>
            </a:r>
            <a:r>
              <a:rPr lang="en-US" altLang="zh-CN" dirty="0">
                <a:effectLst/>
              </a:rPr>
              <a:t>100</a:t>
            </a:r>
            <a:r>
              <a:rPr lang="zh-CN" altLang="en-US" dirty="0">
                <a:effectLst/>
              </a:rPr>
              <a:t>*</a:t>
            </a:r>
            <a:r>
              <a:rPr lang="en-US" altLang="zh-CN" dirty="0">
                <a:effectLst/>
              </a:rPr>
              <a:t>0.8</a:t>
            </a:r>
            <a:r>
              <a:rPr lang="zh-CN" altLang="en-US" dirty="0">
                <a:effectLst/>
              </a:rPr>
              <a:t>*</a:t>
            </a:r>
            <a:r>
              <a:rPr lang="en-US" altLang="zh-CN" dirty="0">
                <a:effectLst/>
              </a:rPr>
              <a:t>0.8</a:t>
            </a:r>
            <a:r>
              <a:rPr lang="zh-CN" altLang="en-US" dirty="0">
                <a:effectLst/>
              </a:rPr>
              <a:t>*</a:t>
            </a:r>
            <a:r>
              <a:rPr lang="en-US" altLang="zh-CN" dirty="0">
                <a:effectLst/>
              </a:rPr>
              <a:t>0.8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3.</a:t>
            </a:r>
            <a:r>
              <a:rPr lang="zh-CN" altLang="en-US" dirty="0">
                <a:effectLst/>
              </a:rPr>
              <a:t> 迭代剪枝。 我们获得的中奖彩票（</a:t>
            </a:r>
            <a:r>
              <a:rPr lang="en-US" altLang="zh-CN" dirty="0">
                <a:effectLst/>
              </a:rPr>
              <a:t>The winning tickets</a:t>
            </a:r>
            <a:r>
              <a:rPr lang="zh-CN" altLang="en-US" dirty="0">
                <a:effectLst/>
              </a:rPr>
              <a:t>）比原来的网络学得更快。图</a:t>
            </a:r>
            <a:r>
              <a:rPr lang="en-US" altLang="zh-CN" dirty="0">
                <a:effectLst/>
              </a:rPr>
              <a:t>3</a:t>
            </a:r>
            <a:r>
              <a:rPr lang="zh-CN" altLang="en-US" dirty="0">
                <a:effectLst/>
              </a:rPr>
              <a:t>绘制了在不同程度上迭代修剪的中奖彩票（</a:t>
            </a:r>
            <a:r>
              <a:rPr lang="en-US" altLang="zh-CN" dirty="0">
                <a:effectLst/>
              </a:rPr>
              <a:t>The winning tickets</a:t>
            </a:r>
            <a:r>
              <a:rPr lang="zh-CN" altLang="en-US" dirty="0">
                <a:effectLst/>
              </a:rPr>
              <a:t>）时的平均测试精度。误差线是五次运行的最小值和最大值。对于第一次修剪，网络学习得越快，测试精度越高，修剪得越多（图</a:t>
            </a:r>
            <a:r>
              <a:rPr lang="en-US" altLang="zh-CN" dirty="0">
                <a:effectLst/>
              </a:rPr>
              <a:t>3</a:t>
            </a:r>
            <a:r>
              <a:rPr lang="zh-CN" altLang="en-US" dirty="0">
                <a:effectLst/>
              </a:rPr>
              <a:t>中的左图）。中奖彩票，占原网络重量的</a:t>
            </a:r>
            <a:r>
              <a:rPr lang="en-US" altLang="zh-CN" dirty="0">
                <a:effectLst/>
              </a:rPr>
              <a:t>51.3</a:t>
            </a:r>
            <a:r>
              <a:rPr lang="zh-CN" altLang="en-US" dirty="0">
                <a:effectLst/>
              </a:rPr>
              <a:t>％</a:t>
            </a:r>
            <a:r>
              <a:rPr lang="en-US" altLang="zh-CN" dirty="0">
                <a:effectLst/>
              </a:rPr>
              <a:t>(.</a:t>
            </a:r>
            <a:r>
              <a:rPr lang="en-US" altLang="zh-CN" dirty="0" err="1">
                <a:effectLst/>
              </a:rPr>
              <a:t>i.e</a:t>
            </a:r>
            <a:r>
              <a:rPr lang="en-US" altLang="zh-CN" dirty="0">
                <a:effectLst/>
              </a:rPr>
              <a:t>, ​)</a:t>
            </a:r>
            <a:r>
              <a:rPr lang="zh-CN" altLang="en-US" dirty="0">
                <a:effectLst/>
              </a:rPr>
              <a:t>比原始网络更快地达到更高的测试准确度，但比</a:t>
            </a:r>
            <a:r>
              <a:rPr lang="en-US" altLang="zh-CN" dirty="0">
                <a:effectLst/>
              </a:rPr>
              <a:t>P m = 21.1</a:t>
            </a:r>
            <a:r>
              <a:rPr lang="zh-CN" altLang="en-US" dirty="0">
                <a:effectLst/>
              </a:rPr>
              <a:t>％时更慢。当</a:t>
            </a:r>
            <a:r>
              <a:rPr lang="en-US" altLang="zh-CN" dirty="0">
                <a:effectLst/>
              </a:rPr>
              <a:t>P m &lt;21.1</a:t>
            </a:r>
            <a:r>
              <a:rPr lang="zh-CN" altLang="en-US" dirty="0">
                <a:effectLst/>
              </a:rPr>
              <a:t>％时，学习速度减慢（中图）。当</a:t>
            </a:r>
            <a:r>
              <a:rPr lang="en-US" altLang="zh-CN" dirty="0">
                <a:effectLst/>
              </a:rPr>
              <a:t>P m = 3.6</a:t>
            </a:r>
            <a:r>
              <a:rPr lang="zh-CN" altLang="en-US" dirty="0">
                <a:effectLst/>
              </a:rPr>
              <a:t>％时，中奖票据会回归到原始网络的性能。本文中重复了类似的模式。</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当</a:t>
            </a:r>
            <a:r>
              <a:rPr lang="en-US" altLang="zh-CN" sz="1200" b="0" i="0" u="none" strike="noStrike" kern="1200" dirty="0">
                <a:solidFill>
                  <a:schemeClr val="tx1"/>
                </a:solidFill>
                <a:effectLst/>
                <a:latin typeface="+mn-lt"/>
                <a:ea typeface="+mn-ea"/>
                <a:cs typeface="+mn-cs"/>
              </a:rPr>
              <a:t>P m</a:t>
            </a:r>
            <a:r>
              <a:rPr lang="zh-CN" altLang="en-US" sz="1200" b="0" i="0" u="none" strike="noStrike" kern="1200" dirty="0">
                <a:solidFill>
                  <a:schemeClr val="tx1"/>
                </a:solidFill>
                <a:effectLst/>
                <a:latin typeface="+mn-lt"/>
                <a:ea typeface="+mn-ea"/>
                <a:cs typeface="+mn-cs"/>
              </a:rPr>
              <a:t>从</a:t>
            </a:r>
            <a:r>
              <a:rPr lang="en-US" altLang="zh-CN" sz="1200" b="0" i="0" u="none" strike="noStrike" kern="1200" dirty="0">
                <a:solidFill>
                  <a:schemeClr val="tx1"/>
                </a:solidFill>
                <a:effectLst/>
                <a:latin typeface="+mn-lt"/>
                <a:ea typeface="+mn-ea"/>
                <a:cs typeface="+mn-cs"/>
              </a:rPr>
              <a:t>100</a:t>
            </a:r>
            <a:r>
              <a:rPr lang="zh-CN" altLang="en-US" sz="1200" b="0" i="0" u="none" strike="noStrike" kern="1200" dirty="0">
                <a:solidFill>
                  <a:schemeClr val="tx1"/>
                </a:solidFill>
                <a:effectLst/>
                <a:latin typeface="+mn-lt"/>
                <a:ea typeface="+mn-ea"/>
                <a:cs typeface="+mn-cs"/>
              </a:rPr>
              <a:t>％降低到</a:t>
            </a:r>
            <a:r>
              <a:rPr lang="en-US" altLang="zh-CN" sz="1200" b="0" i="0" u="none" strike="noStrike" kern="1200" dirty="0">
                <a:solidFill>
                  <a:schemeClr val="tx1"/>
                </a:solidFill>
                <a:effectLst/>
                <a:latin typeface="+mn-lt"/>
                <a:ea typeface="+mn-ea"/>
                <a:cs typeface="+mn-cs"/>
              </a:rPr>
              <a:t>21</a:t>
            </a:r>
            <a:r>
              <a:rPr lang="zh-CN" altLang="en-US" sz="1200" b="0" i="0" u="none" strike="noStrike" kern="1200" dirty="0">
                <a:solidFill>
                  <a:schemeClr val="tx1"/>
                </a:solidFill>
                <a:effectLst/>
                <a:latin typeface="+mn-lt"/>
                <a:ea typeface="+mn-ea"/>
                <a:cs typeface="+mn-cs"/>
              </a:rPr>
              <a:t>％时，</a:t>
            </a:r>
            <a:r>
              <a:rPr lang="en-US" altLang="zh-CN" sz="1200" b="0" i="0" u="none" strike="noStrike" kern="1200" dirty="0">
                <a:solidFill>
                  <a:schemeClr val="tx1"/>
                </a:solidFill>
                <a:effectLst/>
                <a:latin typeface="+mn-lt"/>
                <a:ea typeface="+mn-ea"/>
                <a:cs typeface="+mn-cs"/>
              </a:rPr>
              <a:t>The winning tickets</a:t>
            </a:r>
            <a:r>
              <a:rPr lang="zh-CN" altLang="en-US" sz="1200" b="0" i="0" u="none" strike="noStrike" kern="1200" dirty="0">
                <a:solidFill>
                  <a:schemeClr val="tx1"/>
                </a:solidFill>
                <a:effectLst/>
                <a:latin typeface="+mn-lt"/>
                <a:ea typeface="+mn-ea"/>
                <a:cs typeface="+mn-cs"/>
              </a:rPr>
              <a:t>学得更快，此时提前停止比原始网络早</a:t>
            </a:r>
            <a:r>
              <a:rPr lang="en-US" altLang="zh-CN" sz="1200" b="0" i="0" u="none" strike="noStrike" kern="1200" dirty="0">
                <a:solidFill>
                  <a:schemeClr val="tx1"/>
                </a:solidFill>
                <a:effectLst/>
                <a:latin typeface="+mn-lt"/>
                <a:ea typeface="+mn-ea"/>
                <a:cs typeface="+mn-cs"/>
              </a:rPr>
              <a:t>38</a:t>
            </a:r>
            <a:r>
              <a:rPr lang="zh-CN" altLang="en-US" sz="1200" b="0" i="0" u="none" strike="noStrike" kern="1200" dirty="0">
                <a:solidFill>
                  <a:schemeClr val="tx1"/>
                </a:solidFill>
                <a:effectLst/>
                <a:latin typeface="+mn-lt"/>
                <a:ea typeface="+mn-ea"/>
                <a:cs typeface="+mn-cs"/>
              </a:rPr>
              <a:t>％ 原始</a:t>
            </a:r>
            <a:r>
              <a:rPr lang="en-US" altLang="zh-CN" sz="1200" b="0" i="0" u="none" strike="noStrike" kern="1200" dirty="0">
                <a:solidFill>
                  <a:schemeClr val="tx1"/>
                </a:solidFill>
                <a:effectLst/>
                <a:latin typeface="+mn-lt"/>
                <a:ea typeface="+mn-ea"/>
                <a:cs typeface="+mn-cs"/>
              </a:rPr>
              <a:t>-5K</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prune- 3.1k</a:t>
            </a:r>
            <a:r>
              <a:rPr lang="zh-CN" altLang="en-US" sz="1200" b="0" i="0" u="none" strike="noStrike" kern="1200" dirty="0">
                <a:solidFill>
                  <a:schemeClr val="tx1"/>
                </a:solidFill>
                <a:effectLst/>
                <a:latin typeface="+mn-lt"/>
                <a:ea typeface="+mn-ea"/>
                <a:cs typeface="+mn-cs"/>
              </a:rPr>
              <a:t>。进一步修剪导致学习速度变慢，当</a:t>
            </a:r>
            <a:r>
              <a:rPr lang="en-US" altLang="zh-CN" sz="1200" b="0" i="0" u="none" strike="noStrike" kern="1200" dirty="0">
                <a:solidFill>
                  <a:schemeClr val="tx1"/>
                </a:solidFill>
                <a:effectLst/>
                <a:latin typeface="+mn-lt"/>
                <a:ea typeface="+mn-ea"/>
                <a:cs typeface="+mn-cs"/>
              </a:rPr>
              <a:t>P m = 3.6</a:t>
            </a:r>
            <a:r>
              <a:rPr lang="zh-CN" altLang="en-US" sz="1200" b="0" i="0" u="none" strike="noStrike" kern="1200" dirty="0">
                <a:solidFill>
                  <a:schemeClr val="tx1"/>
                </a:solidFill>
                <a:effectLst/>
                <a:latin typeface="+mn-lt"/>
                <a:ea typeface="+mn-ea"/>
                <a:cs typeface="+mn-cs"/>
              </a:rPr>
              <a:t>％时，返回到原始网络的早期停止性能。随着修剪，测试集精度提高，当</a:t>
            </a:r>
            <a:r>
              <a:rPr lang="en-US" altLang="zh-CN" sz="1200" b="0" i="0" u="none" strike="noStrike" kern="1200" dirty="0">
                <a:solidFill>
                  <a:schemeClr val="tx1"/>
                </a:solidFill>
                <a:effectLst/>
                <a:latin typeface="+mn-lt"/>
                <a:ea typeface="+mn-ea"/>
                <a:cs typeface="+mn-cs"/>
              </a:rPr>
              <a:t>P m = 13.5</a:t>
            </a:r>
            <a:r>
              <a:rPr lang="zh-CN" altLang="en-US" sz="1200" b="0" i="0" u="none" strike="noStrike" kern="1200" dirty="0">
                <a:solidFill>
                  <a:schemeClr val="tx1"/>
                </a:solidFill>
                <a:effectLst/>
                <a:latin typeface="+mn-lt"/>
                <a:ea typeface="+mn-ea"/>
                <a:cs typeface="+mn-cs"/>
              </a:rPr>
              <a:t>％时，测试精度提高</a:t>
            </a:r>
            <a:r>
              <a:rPr lang="en-US" altLang="zh-CN" sz="1200" b="0" i="0" u="none" strike="noStrike" kern="1200" dirty="0">
                <a:solidFill>
                  <a:schemeClr val="tx1"/>
                </a:solidFill>
                <a:effectLst/>
                <a:latin typeface="+mn-lt"/>
                <a:ea typeface="+mn-ea"/>
                <a:cs typeface="+mn-cs"/>
              </a:rPr>
              <a:t>0.3</a:t>
            </a:r>
            <a:r>
              <a:rPr lang="zh-CN" altLang="en-US" sz="1200" b="0" i="0" u="none" strike="noStrike" kern="1200" dirty="0">
                <a:solidFill>
                  <a:schemeClr val="tx1"/>
                </a:solidFill>
                <a:effectLst/>
                <a:latin typeface="+mn-lt"/>
                <a:ea typeface="+mn-ea"/>
                <a:cs typeface="+mn-cs"/>
              </a:rPr>
              <a:t>个百分点以上</a:t>
            </a:r>
            <a:r>
              <a:rPr lang="en-US" altLang="zh-CN" sz="1200" b="0" i="0" u="none" strike="noStrike" kern="1200" dirty="0">
                <a:solidFill>
                  <a:schemeClr val="tx1"/>
                </a:solidFill>
                <a:effectLst/>
                <a:latin typeface="+mn-lt"/>
                <a:ea typeface="+mn-ea"/>
                <a:cs typeface="+mn-cs"/>
              </a:rPr>
              <a:t>;</a:t>
            </a:r>
            <a:r>
              <a:rPr lang="zh-CN" altLang="en-US" sz="1200" b="0" i="0" u="none" strike="noStrike" kern="1200" dirty="0">
                <a:solidFill>
                  <a:schemeClr val="tx1"/>
                </a:solidFill>
                <a:effectLst/>
                <a:latin typeface="+mn-lt"/>
                <a:ea typeface="+mn-ea"/>
                <a:cs typeface="+mn-cs"/>
              </a:rPr>
              <a:t>在此之后，当</a:t>
            </a:r>
            <a:r>
              <a:rPr lang="en-US" altLang="zh-CN" sz="1200" b="0" i="0" u="none" strike="noStrike" kern="1200" dirty="0">
                <a:solidFill>
                  <a:schemeClr val="tx1"/>
                </a:solidFill>
                <a:effectLst/>
                <a:latin typeface="+mn-lt"/>
                <a:ea typeface="+mn-ea"/>
                <a:cs typeface="+mn-cs"/>
              </a:rPr>
              <a:t>P m = 3.6</a:t>
            </a:r>
            <a:r>
              <a:rPr lang="zh-CN" altLang="en-US" sz="1200" b="0" i="0" u="none" strike="noStrike" kern="1200" dirty="0">
                <a:solidFill>
                  <a:schemeClr val="tx1"/>
                </a:solidFill>
                <a:effectLst/>
                <a:latin typeface="+mn-lt"/>
                <a:ea typeface="+mn-ea"/>
                <a:cs typeface="+mn-cs"/>
              </a:rPr>
              <a:t>％时，精度降低，返回到原始网络的水平。</a:t>
            </a: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20</a:t>
            </a:fld>
            <a:endParaRPr lang="zh-CN" altLang="en-US"/>
          </a:p>
        </p:txBody>
      </p:sp>
    </p:spTree>
    <p:extLst>
      <p:ext uri="{BB962C8B-B14F-4D97-AF65-F5344CB8AC3E}">
        <p14:creationId xmlns:p14="http://schemas.microsoft.com/office/powerpoint/2010/main" val="20283776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随机重新初始化。为了测量</a:t>
            </a:r>
            <a:r>
              <a:rPr lang="en-US" altLang="zh-CN" dirty="0">
                <a:effectLst/>
              </a:rPr>
              <a:t>a winning ticket</a:t>
            </a:r>
            <a:r>
              <a:rPr lang="zh-CN" altLang="en-US" dirty="0">
                <a:effectLst/>
              </a:rPr>
              <a:t>的</a:t>
            </a:r>
            <a:r>
              <a:rPr lang="zh-CN" altLang="en-US" b="1" dirty="0">
                <a:effectLst/>
              </a:rPr>
              <a:t>初始化的重要性</a:t>
            </a:r>
            <a:r>
              <a:rPr lang="zh-CN" altLang="en-US" dirty="0">
                <a:effectLst/>
              </a:rPr>
              <a:t>，我们保留</a:t>
            </a:r>
            <a:r>
              <a:rPr lang="en-US" altLang="zh-CN" dirty="0">
                <a:effectLst/>
              </a:rPr>
              <a:t>a winning ticket</a:t>
            </a:r>
            <a:r>
              <a:rPr lang="zh-CN" altLang="en-US" dirty="0">
                <a:effectLst/>
              </a:rPr>
              <a:t>的结构（即，掩码</a:t>
            </a:r>
            <a:r>
              <a:rPr lang="en-US" altLang="zh-CN" dirty="0">
                <a:effectLst/>
              </a:rPr>
              <a:t>m</a:t>
            </a:r>
            <a:r>
              <a:rPr lang="zh-CN" altLang="en-US" dirty="0">
                <a:effectLst/>
              </a:rPr>
              <a:t>），但是随机地采样新的初始化参数​。我们随机重新初始化</a:t>
            </a:r>
            <a:r>
              <a:rPr lang="en-US" altLang="zh-CN" dirty="0">
                <a:effectLst/>
              </a:rPr>
              <a:t>(each winning ticket)</a:t>
            </a:r>
            <a:r>
              <a:rPr lang="zh-CN" altLang="en-US" dirty="0">
                <a:effectLst/>
              </a:rPr>
              <a:t>每张中奖彩票三次，在图</a:t>
            </a:r>
            <a:r>
              <a:rPr lang="en-US" altLang="zh-CN" dirty="0">
                <a:effectLst/>
              </a:rPr>
              <a:t>4</a:t>
            </a:r>
            <a:r>
              <a:rPr lang="zh-CN" altLang="en-US" dirty="0">
                <a:effectLst/>
              </a:rPr>
              <a:t>中每点累计</a:t>
            </a:r>
            <a:r>
              <a:rPr lang="en-US" altLang="zh-CN" dirty="0">
                <a:effectLst/>
              </a:rPr>
              <a:t>15</a:t>
            </a:r>
            <a:r>
              <a:rPr lang="zh-CN" altLang="en-US" dirty="0">
                <a:effectLst/>
              </a:rPr>
              <a:t>次。我们发现初始化对获胜彩票的效果至关重要。图</a:t>
            </a:r>
            <a:r>
              <a:rPr lang="en-US" altLang="zh-CN" dirty="0">
                <a:effectLst/>
              </a:rPr>
              <a:t>3</a:t>
            </a:r>
            <a:r>
              <a:rPr lang="zh-CN" altLang="en-US" dirty="0">
                <a:effectLst/>
              </a:rPr>
              <a:t>中的右图显示了迭代修剪的这个实验。除了原始网络和</a:t>
            </a:r>
            <a:r>
              <a:rPr lang="en-US" altLang="zh-CN" dirty="0">
                <a:effectLst/>
              </a:rPr>
              <a:t>P m = 51</a:t>
            </a:r>
            <a:r>
              <a:rPr lang="zh-CN" altLang="en-US" dirty="0">
                <a:effectLst/>
              </a:rPr>
              <a:t>％和</a:t>
            </a:r>
            <a:r>
              <a:rPr lang="en-US" altLang="zh-CN" dirty="0">
                <a:effectLst/>
              </a:rPr>
              <a:t>21</a:t>
            </a:r>
            <a:r>
              <a:rPr lang="zh-CN" altLang="en-US" dirty="0">
                <a:effectLst/>
              </a:rPr>
              <a:t>％的获奖门票是随机重新初始化实验。</a:t>
            </a:r>
            <a:r>
              <a:rPr lang="en-US" altLang="zh-CN" b="1" dirty="0">
                <a:effectLst/>
              </a:rPr>
              <a:t>the winning tickets</a:t>
            </a:r>
            <a:r>
              <a:rPr lang="zh-CN" altLang="en-US" b="1" dirty="0">
                <a:effectLst/>
              </a:rPr>
              <a:t>获奖彩票在被修剪时学得更快的地方，但随机重新初始化时，它们学得越来越慢。</a:t>
            </a:r>
            <a:r>
              <a:rPr lang="zh-CN" altLang="en-US" dirty="0">
                <a:effectLst/>
              </a:rPr>
              <a:t>该实验的更广泛的结果是图</a:t>
            </a:r>
            <a:r>
              <a:rPr lang="en-US" altLang="zh-CN" dirty="0">
                <a:effectLst/>
              </a:rPr>
              <a:t>4a</a:t>
            </a:r>
            <a:r>
              <a:rPr lang="zh-CN" altLang="en-US" dirty="0">
                <a:effectLst/>
              </a:rPr>
              <a:t>中的橙色线。</a:t>
            </a:r>
            <a:r>
              <a:rPr lang="zh-CN" altLang="en-US" b="1" dirty="0">
                <a:effectLst/>
              </a:rPr>
              <a:t>与获奖彩票不同，重新初始化的网络学习速度比原始网络慢，并且在修剪后会失去测试准确性</a:t>
            </a:r>
            <a:r>
              <a:rPr lang="zh-CN" altLang="en-US" dirty="0">
                <a:effectLst/>
              </a:rPr>
              <a:t>。平均重新初始化的迭代中奖票的测试精度从原始准确度下降，相比于当</a:t>
            </a:r>
            <a:r>
              <a:rPr lang="en-US" altLang="zh-CN" dirty="0">
                <a:effectLst/>
              </a:rPr>
              <a:t>the winning ticket</a:t>
            </a:r>
            <a:r>
              <a:rPr lang="zh-CN" altLang="en-US" dirty="0">
                <a:effectLst/>
              </a:rPr>
              <a:t>的</a:t>
            </a:r>
            <a:r>
              <a:rPr lang="en-US" altLang="zh-CN" dirty="0">
                <a:effectLst/>
              </a:rPr>
              <a:t>P m = 21.1</a:t>
            </a:r>
            <a:r>
              <a:rPr lang="zh-CN" altLang="en-US" dirty="0">
                <a:effectLst/>
              </a:rPr>
              <a:t>％时和</a:t>
            </a:r>
            <a:r>
              <a:rPr lang="en-US" altLang="zh-CN" dirty="0">
                <a:effectLst/>
              </a:rPr>
              <a:t>2.9</a:t>
            </a:r>
            <a:r>
              <a:rPr lang="zh-CN" altLang="en-US" dirty="0">
                <a:effectLst/>
              </a:rPr>
              <a:t>％。当</a:t>
            </a:r>
            <a:r>
              <a:rPr lang="en-US" altLang="zh-CN" dirty="0">
                <a:effectLst/>
              </a:rPr>
              <a:t>P m = 21</a:t>
            </a:r>
            <a:r>
              <a:rPr lang="zh-CN" altLang="en-US" dirty="0">
                <a:effectLst/>
              </a:rPr>
              <a:t>％时，中彩票的最小验证损失比重新初始化时快</a:t>
            </a:r>
            <a:r>
              <a:rPr lang="en-US" altLang="zh-CN" dirty="0">
                <a:effectLst/>
              </a:rPr>
              <a:t>2.51</a:t>
            </a:r>
            <a:r>
              <a:rPr lang="zh-CN" altLang="en-US" dirty="0">
                <a:effectLst/>
              </a:rPr>
              <a:t>倍，并且准确度提高了半个百分点。所有网络达到</a:t>
            </a:r>
            <a:r>
              <a:rPr lang="en-US" altLang="zh-CN" dirty="0">
                <a:effectLst/>
              </a:rPr>
              <a:t>100</a:t>
            </a:r>
            <a:r>
              <a:rPr lang="zh-CN" altLang="en-US" dirty="0">
                <a:effectLst/>
              </a:rPr>
              <a:t>％的训练精度，</a:t>
            </a:r>
            <a:r>
              <a:rPr lang="en-US" altLang="zh-CN" dirty="0">
                <a:effectLst/>
              </a:rPr>
              <a:t>Pm≥5</a:t>
            </a:r>
            <a:r>
              <a:rPr lang="zh-CN" altLang="en-US" dirty="0">
                <a:effectLst/>
              </a:rPr>
              <a:t>％</a:t>
            </a:r>
            <a:r>
              <a:rPr lang="en-US" altLang="zh-CN" dirty="0">
                <a:effectLst/>
              </a:rPr>
              <a:t>; </a:t>
            </a:r>
            <a:r>
              <a:rPr lang="zh-CN" altLang="en-US" dirty="0">
                <a:effectLst/>
              </a:rPr>
              <a:t>因此</a:t>
            </a:r>
            <a:r>
              <a:rPr lang="en-US" altLang="zh-CN" dirty="0">
                <a:effectLst/>
              </a:rPr>
              <a:t>, </a:t>
            </a:r>
            <a:r>
              <a:rPr lang="zh-CN" altLang="en-US" dirty="0">
                <a:effectLst/>
              </a:rPr>
              <a:t>图</a:t>
            </a:r>
            <a:r>
              <a:rPr lang="en-US" altLang="zh-CN" dirty="0">
                <a:effectLst/>
              </a:rPr>
              <a:t>4b</a:t>
            </a:r>
            <a:r>
              <a:rPr lang="zh-CN" altLang="en-US" dirty="0">
                <a:effectLst/>
              </a:rPr>
              <a:t>表明</a:t>
            </a:r>
            <a:r>
              <a:rPr lang="zh-CN" altLang="en-US" b="1" dirty="0">
                <a:effectLst/>
              </a:rPr>
              <a:t>中彩票比随机重新初始化时更好地泛化。该实验支持彩票假设</a:t>
            </a:r>
            <a:r>
              <a:rPr lang="en-US" altLang="zh-CN" b="1" dirty="0">
                <a:effectLst/>
              </a:rPr>
              <a:t>'</a:t>
            </a:r>
            <a:r>
              <a:rPr lang="zh-CN" altLang="en-US" b="1" dirty="0">
                <a:effectLst/>
              </a:rPr>
              <a:t>强调初始化：原始的初始化承受和修剪的好处，而随机重新初始化的性能立即受到影响并且稳定地减少。</a:t>
            </a: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21</a:t>
            </a:fld>
            <a:endParaRPr lang="zh-CN" altLang="en-US"/>
          </a:p>
        </p:txBody>
      </p:sp>
    </p:spTree>
    <p:extLst>
      <p:ext uri="{BB962C8B-B14F-4D97-AF65-F5344CB8AC3E}">
        <p14:creationId xmlns:p14="http://schemas.microsoft.com/office/powerpoint/2010/main" val="21510563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中奖彩票达到最低验证损失比为</a:t>
            </a:r>
            <a:r>
              <a:rPr lang="en-US" altLang="zh-CN" sz="1200" b="0" i="0" u="none" strike="noStrike" kern="1200" dirty="0">
                <a:solidFill>
                  <a:schemeClr val="tx1"/>
                </a:solidFill>
                <a:effectLst/>
                <a:latin typeface="+mn-lt"/>
                <a:ea typeface="+mn-ea"/>
                <a:cs typeface="+mn-cs"/>
              </a:rPr>
              <a:t>Conv-2</a:t>
            </a:r>
            <a:r>
              <a:rPr lang="zh-CN" altLang="en-US" sz="1200" b="0" i="0" u="none" strike="noStrike" kern="1200" dirty="0">
                <a:solidFill>
                  <a:schemeClr val="tx1"/>
                </a:solidFill>
                <a:effectLst/>
                <a:latin typeface="+mn-lt"/>
                <a:ea typeface="+mn-ea"/>
                <a:cs typeface="+mn-cs"/>
              </a:rPr>
              <a:t>的快</a:t>
            </a:r>
            <a:r>
              <a:rPr lang="en-US" altLang="zh-CN" sz="1200" b="0" i="0" u="none" strike="noStrike" kern="1200" dirty="0">
                <a:solidFill>
                  <a:schemeClr val="tx1"/>
                </a:solidFill>
                <a:effectLst/>
                <a:latin typeface="+mn-lt"/>
                <a:ea typeface="+mn-ea"/>
                <a:cs typeface="+mn-cs"/>
              </a:rPr>
              <a:t>3.5</a:t>
            </a:r>
            <a:r>
              <a:rPr lang="zh-CN" altLang="en-US" sz="1200" b="0" i="0" u="none" strike="noStrike" kern="1200" dirty="0">
                <a:solidFill>
                  <a:schemeClr val="tx1"/>
                </a:solidFill>
                <a:effectLst/>
                <a:latin typeface="+mn-lt"/>
                <a:ea typeface="+mn-ea"/>
                <a:cs typeface="+mn-cs"/>
              </a:rPr>
              <a:t>倍（</a:t>
            </a:r>
            <a:r>
              <a:rPr lang="en-US" altLang="zh-CN" sz="1200" b="0" i="0" u="none" strike="noStrike" kern="1200" dirty="0">
                <a:solidFill>
                  <a:schemeClr val="tx1"/>
                </a:solidFill>
                <a:effectLst/>
                <a:latin typeface="+mn-lt"/>
                <a:ea typeface="+mn-ea"/>
                <a:cs typeface="+mn-cs"/>
              </a:rPr>
              <a:t>P m = 8.8</a:t>
            </a:r>
            <a:r>
              <a:rPr lang="zh-CN" altLang="en-US" sz="1200" b="0" i="0" u="none" strike="noStrike" kern="1200" dirty="0">
                <a:solidFill>
                  <a:schemeClr val="tx1"/>
                </a:solidFill>
                <a:effectLst/>
                <a:latin typeface="+mn-lt"/>
                <a:ea typeface="+mn-ea"/>
                <a:cs typeface="+mn-cs"/>
              </a:rPr>
              <a:t>％），比</a:t>
            </a:r>
            <a:r>
              <a:rPr lang="en-US" altLang="zh-CN" sz="1200" b="0" i="0" u="none" strike="noStrike" kern="1200" dirty="0">
                <a:solidFill>
                  <a:schemeClr val="tx1"/>
                </a:solidFill>
                <a:effectLst/>
                <a:latin typeface="+mn-lt"/>
                <a:ea typeface="+mn-ea"/>
                <a:cs typeface="+mn-cs"/>
              </a:rPr>
              <a:t>Conv-4</a:t>
            </a:r>
            <a:r>
              <a:rPr lang="zh-CN" altLang="en-US" sz="1200" b="0" i="0" u="none" strike="noStrike" kern="1200" dirty="0">
                <a:solidFill>
                  <a:schemeClr val="tx1"/>
                </a:solidFill>
                <a:effectLst/>
                <a:latin typeface="+mn-lt"/>
                <a:ea typeface="+mn-ea"/>
                <a:cs typeface="+mn-cs"/>
              </a:rPr>
              <a:t>快</a:t>
            </a:r>
            <a:r>
              <a:rPr lang="en-US" altLang="zh-CN" sz="1200" b="0" i="0" u="none" strike="noStrike" kern="1200" dirty="0">
                <a:solidFill>
                  <a:schemeClr val="tx1"/>
                </a:solidFill>
                <a:effectLst/>
                <a:latin typeface="+mn-lt"/>
                <a:ea typeface="+mn-ea"/>
                <a:cs typeface="+mn-cs"/>
              </a:rPr>
              <a:t>3.5</a:t>
            </a:r>
            <a:r>
              <a:rPr lang="zh-CN" altLang="en-US" sz="1200" b="0" i="0" u="none" strike="noStrike" kern="1200" dirty="0">
                <a:solidFill>
                  <a:schemeClr val="tx1"/>
                </a:solidFill>
                <a:effectLst/>
                <a:latin typeface="+mn-lt"/>
                <a:ea typeface="+mn-ea"/>
                <a:cs typeface="+mn-cs"/>
              </a:rPr>
              <a:t>倍（</a:t>
            </a:r>
            <a:r>
              <a:rPr lang="en-US" altLang="zh-CN" sz="1200" b="0" i="0" u="none" strike="noStrike" kern="1200" dirty="0">
                <a:solidFill>
                  <a:schemeClr val="tx1"/>
                </a:solidFill>
                <a:effectLst/>
                <a:latin typeface="+mn-lt"/>
                <a:ea typeface="+mn-ea"/>
                <a:cs typeface="+mn-cs"/>
              </a:rPr>
              <a:t>Pm = 9.2</a:t>
            </a:r>
            <a:r>
              <a:rPr lang="zh-CN" altLang="en-US" sz="1200" b="0" i="0" u="none" strike="noStrike" kern="1200" dirty="0">
                <a:solidFill>
                  <a:schemeClr val="tx1"/>
                </a:solidFill>
                <a:effectLst/>
                <a:latin typeface="+mn-lt"/>
                <a:ea typeface="+mn-ea"/>
                <a:cs typeface="+mn-cs"/>
              </a:rPr>
              <a:t>％），比</a:t>
            </a:r>
            <a:r>
              <a:rPr lang="en-US" altLang="zh-CN" sz="1200" b="0" i="0" u="none" strike="noStrike" kern="1200" dirty="0">
                <a:solidFill>
                  <a:schemeClr val="tx1"/>
                </a:solidFill>
                <a:effectLst/>
                <a:latin typeface="+mn-lt"/>
                <a:ea typeface="+mn-ea"/>
                <a:cs typeface="+mn-cs"/>
              </a:rPr>
              <a:t>Conv-6</a:t>
            </a:r>
            <a:r>
              <a:rPr lang="zh-CN" altLang="en-US" sz="1200" b="0" i="0" u="none" strike="noStrike" kern="1200" dirty="0">
                <a:solidFill>
                  <a:schemeClr val="tx1"/>
                </a:solidFill>
                <a:effectLst/>
                <a:latin typeface="+mn-lt"/>
                <a:ea typeface="+mn-ea"/>
                <a:cs typeface="+mn-cs"/>
              </a:rPr>
              <a:t>快</a:t>
            </a:r>
            <a:r>
              <a:rPr lang="en-US" altLang="zh-CN" sz="1200" b="0" i="0" u="none" strike="noStrike" kern="1200" dirty="0">
                <a:solidFill>
                  <a:schemeClr val="tx1"/>
                </a:solidFill>
                <a:effectLst/>
                <a:latin typeface="+mn-lt"/>
                <a:ea typeface="+mn-ea"/>
                <a:cs typeface="+mn-cs"/>
              </a:rPr>
              <a:t>2.5</a:t>
            </a:r>
            <a:r>
              <a:rPr lang="zh-CN" altLang="en-US" sz="1200" b="0" i="0" u="none" strike="noStrike" kern="1200" dirty="0">
                <a:solidFill>
                  <a:schemeClr val="tx1"/>
                </a:solidFill>
                <a:effectLst/>
                <a:latin typeface="+mn-lt"/>
                <a:ea typeface="+mn-ea"/>
                <a:cs typeface="+mn-cs"/>
              </a:rPr>
              <a:t>倍（</a:t>
            </a:r>
            <a:r>
              <a:rPr lang="en-US" altLang="zh-CN" sz="1200" b="0" i="0" u="none" strike="noStrike" kern="1200" dirty="0">
                <a:solidFill>
                  <a:schemeClr val="tx1"/>
                </a:solidFill>
                <a:effectLst/>
                <a:latin typeface="+mn-lt"/>
                <a:ea typeface="+mn-ea"/>
                <a:cs typeface="+mn-cs"/>
              </a:rPr>
              <a:t>P m = 15.1</a:t>
            </a:r>
            <a:r>
              <a:rPr lang="zh-CN" altLang="en-US" sz="1200" b="0" i="0" u="none" strike="noStrike" kern="1200" dirty="0">
                <a:solidFill>
                  <a:schemeClr val="tx1"/>
                </a:solidFill>
                <a:effectLst/>
                <a:latin typeface="+mn-lt"/>
                <a:ea typeface="+mn-ea"/>
                <a:cs typeface="+mn-cs"/>
              </a:rPr>
              <a:t>％） 。测试精度最高提高</a:t>
            </a:r>
            <a:r>
              <a:rPr lang="en-US" altLang="zh-CN" sz="1200" b="0" i="0" u="none" strike="noStrike" kern="1200" dirty="0">
                <a:solidFill>
                  <a:schemeClr val="tx1"/>
                </a:solidFill>
                <a:effectLst/>
                <a:latin typeface="+mn-lt"/>
                <a:ea typeface="+mn-ea"/>
                <a:cs typeface="+mn-cs"/>
              </a:rPr>
              <a:t>3.4</a:t>
            </a:r>
            <a:r>
              <a:rPr lang="zh-CN" altLang="en-US" sz="1200" b="0" i="0" u="none" strike="noStrike" kern="1200" dirty="0">
                <a:solidFill>
                  <a:schemeClr val="tx1"/>
                </a:solidFill>
                <a:effectLst/>
                <a:latin typeface="+mn-lt"/>
                <a:ea typeface="+mn-ea"/>
                <a:cs typeface="+mn-cs"/>
              </a:rPr>
              <a:t>个百分点对</a:t>
            </a:r>
            <a:r>
              <a:rPr lang="en-US" altLang="zh-CN" sz="1200" b="0" i="0" u="none" strike="noStrike" kern="1200" dirty="0">
                <a:solidFill>
                  <a:schemeClr val="tx1"/>
                </a:solidFill>
                <a:effectLst/>
                <a:latin typeface="+mn-lt"/>
                <a:ea typeface="+mn-ea"/>
                <a:cs typeface="+mn-cs"/>
              </a:rPr>
              <a:t>Conv-2</a:t>
            </a:r>
            <a:r>
              <a:rPr lang="zh-CN" altLang="en-US" sz="1200" b="0" i="0" u="none" strike="noStrike" kern="1200" dirty="0">
                <a:solidFill>
                  <a:schemeClr val="tx1"/>
                </a:solidFill>
                <a:effectLst/>
                <a:latin typeface="+mn-lt"/>
                <a:ea typeface="+mn-ea"/>
                <a:cs typeface="+mn-cs"/>
              </a:rPr>
              <a:t>的（</a:t>
            </a:r>
            <a:r>
              <a:rPr lang="en-US" altLang="zh-CN" sz="1200" b="0" i="0" u="none" strike="noStrike" kern="1200" dirty="0">
                <a:solidFill>
                  <a:schemeClr val="tx1"/>
                </a:solidFill>
                <a:effectLst/>
                <a:latin typeface="+mn-lt"/>
                <a:ea typeface="+mn-ea"/>
                <a:cs typeface="+mn-cs"/>
              </a:rPr>
              <a:t>P m = 4.6</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Conv-4</a:t>
            </a:r>
            <a:r>
              <a:rPr lang="zh-CN" altLang="en-US" sz="1200" b="0" i="0" u="none" strike="noStrike" kern="1200" dirty="0">
                <a:solidFill>
                  <a:schemeClr val="tx1"/>
                </a:solidFill>
                <a:effectLst/>
                <a:latin typeface="+mn-lt"/>
                <a:ea typeface="+mn-ea"/>
                <a:cs typeface="+mn-cs"/>
              </a:rPr>
              <a:t>的</a:t>
            </a:r>
            <a:r>
              <a:rPr lang="en-US" altLang="zh-CN" sz="1200" b="0" i="0" u="none" strike="noStrike" kern="1200" dirty="0">
                <a:solidFill>
                  <a:schemeClr val="tx1"/>
                </a:solidFill>
                <a:effectLst/>
                <a:latin typeface="+mn-lt"/>
                <a:ea typeface="+mn-ea"/>
                <a:cs typeface="+mn-cs"/>
              </a:rPr>
              <a:t>3.5</a:t>
            </a:r>
            <a:r>
              <a:rPr lang="zh-CN" altLang="en-US" sz="1200" b="0" i="0" u="none" strike="noStrike" kern="1200" dirty="0">
                <a:solidFill>
                  <a:schemeClr val="tx1"/>
                </a:solidFill>
                <a:effectLst/>
                <a:latin typeface="+mn-lt"/>
                <a:ea typeface="+mn-ea"/>
                <a:cs typeface="+mn-cs"/>
              </a:rPr>
              <a:t>个百分点（</a:t>
            </a:r>
            <a:r>
              <a:rPr lang="en-US" altLang="zh-CN" sz="1200" b="0" i="0" u="none" strike="noStrike" kern="1200" dirty="0">
                <a:solidFill>
                  <a:schemeClr val="tx1"/>
                </a:solidFill>
                <a:effectLst/>
                <a:latin typeface="+mn-lt"/>
                <a:ea typeface="+mn-ea"/>
                <a:cs typeface="+mn-cs"/>
              </a:rPr>
              <a:t>P m = 11.1</a:t>
            </a:r>
            <a:r>
              <a:rPr lang="zh-CN" altLang="en-US" sz="1200" b="0" i="0" u="none" strike="noStrike" kern="1200" dirty="0">
                <a:solidFill>
                  <a:schemeClr val="tx1"/>
                </a:solidFill>
                <a:effectLst/>
                <a:latin typeface="+mn-lt"/>
                <a:ea typeface="+mn-ea"/>
                <a:cs typeface="+mn-cs"/>
              </a:rPr>
              <a:t>％）和</a:t>
            </a:r>
            <a:r>
              <a:rPr lang="en-US" altLang="zh-CN" sz="1200" b="0" i="0" u="none" strike="noStrike" kern="1200" dirty="0">
                <a:solidFill>
                  <a:schemeClr val="tx1"/>
                </a:solidFill>
                <a:effectLst/>
                <a:latin typeface="+mn-lt"/>
                <a:ea typeface="+mn-ea"/>
                <a:cs typeface="+mn-cs"/>
              </a:rPr>
              <a:t>Conv-6</a:t>
            </a:r>
            <a:r>
              <a:rPr lang="zh-CN" altLang="en-US" sz="1200" b="0" i="0" u="none" strike="noStrike" kern="1200" dirty="0">
                <a:solidFill>
                  <a:schemeClr val="tx1"/>
                </a:solidFill>
                <a:effectLst/>
                <a:latin typeface="+mn-lt"/>
                <a:ea typeface="+mn-ea"/>
                <a:cs typeface="+mn-cs"/>
              </a:rPr>
              <a:t>的</a:t>
            </a:r>
            <a:r>
              <a:rPr lang="en-US" altLang="zh-CN" sz="1200" b="0" i="0" u="none" strike="noStrike" kern="1200" dirty="0">
                <a:solidFill>
                  <a:schemeClr val="tx1"/>
                </a:solidFill>
                <a:effectLst/>
                <a:latin typeface="+mn-lt"/>
                <a:ea typeface="+mn-ea"/>
                <a:cs typeface="+mn-cs"/>
              </a:rPr>
              <a:t>3.3</a:t>
            </a:r>
            <a:r>
              <a:rPr lang="zh-CN" altLang="en-US" sz="1200" b="0" i="0" u="none" strike="noStrike" kern="1200" dirty="0">
                <a:solidFill>
                  <a:schemeClr val="tx1"/>
                </a:solidFill>
                <a:effectLst/>
                <a:latin typeface="+mn-lt"/>
                <a:ea typeface="+mn-ea"/>
                <a:cs typeface="+mn-cs"/>
              </a:rPr>
              <a:t>个百分点（</a:t>
            </a:r>
            <a:r>
              <a:rPr lang="en-US" altLang="zh-CN" sz="1200" b="0" i="0" u="none" strike="noStrike" kern="1200" dirty="0">
                <a:solidFill>
                  <a:schemeClr val="tx1"/>
                </a:solidFill>
                <a:effectLst/>
                <a:latin typeface="+mn-lt"/>
                <a:ea typeface="+mn-ea"/>
                <a:cs typeface="+mn-cs"/>
              </a:rPr>
              <a:t>P m = 26.4</a:t>
            </a:r>
            <a:r>
              <a:rPr lang="zh-CN" altLang="en-US" sz="1200" b="0" i="0" u="none" strike="noStrike" kern="1200" dirty="0">
                <a:solidFill>
                  <a:schemeClr val="tx1"/>
                </a:solidFill>
                <a:effectLst/>
                <a:latin typeface="+mn-lt"/>
                <a:ea typeface="+mn-ea"/>
                <a:cs typeface="+mn-cs"/>
              </a:rPr>
              <a:t>％）。当</a:t>
            </a:r>
            <a:r>
              <a:rPr lang="en-US" altLang="zh-CN" sz="1200" b="0" i="0" u="none" strike="noStrike" kern="1200" dirty="0">
                <a:solidFill>
                  <a:schemeClr val="tx1"/>
                </a:solidFill>
                <a:effectLst/>
                <a:latin typeface="+mn-lt"/>
                <a:ea typeface="+mn-ea"/>
                <a:cs typeface="+mn-cs"/>
              </a:rPr>
              <a:t>P m&gt; 2</a:t>
            </a:r>
            <a:r>
              <a:rPr lang="zh-CN" altLang="en-US" sz="1200" b="0" i="0" u="none" strike="noStrike" kern="1200" dirty="0">
                <a:solidFill>
                  <a:schemeClr val="tx1"/>
                </a:solidFill>
                <a:effectLst/>
                <a:latin typeface="+mn-lt"/>
                <a:ea typeface="+mn-ea"/>
                <a:cs typeface="+mn-cs"/>
              </a:rPr>
              <a:t>％时，所有三个网络都保持在其原始平均测试精度之上。 </a:t>
            </a:r>
            <a:r>
              <a:rPr lang="en-US" altLang="zh-CN" sz="1200" b="0" i="0" u="none" strike="noStrike" kern="1200" dirty="0">
                <a:solidFill>
                  <a:schemeClr val="tx1"/>
                </a:solidFill>
                <a:effectLst/>
                <a:latin typeface="+mn-lt"/>
                <a:ea typeface="+mn-ea"/>
                <a:cs typeface="+mn-cs"/>
              </a:rPr>
              <a:t>???</a:t>
            </a:r>
          </a:p>
          <a:p>
            <a:r>
              <a:rPr lang="zh-CN" altLang="en-US" sz="1200" b="0" i="0" u="none" strike="noStrike" kern="1200" dirty="0">
                <a:solidFill>
                  <a:schemeClr val="tx1"/>
                </a:solidFill>
                <a:effectLst/>
                <a:latin typeface="+mn-lt"/>
                <a:ea typeface="+mn-ea"/>
                <a:cs typeface="+mn-cs"/>
              </a:rPr>
              <a:t>与第</a:t>
            </a:r>
            <a:r>
              <a:rPr lang="en-US" altLang="zh-CN" sz="1200" b="0" i="0" u="none" strike="noStrike" kern="1200" dirty="0">
                <a:solidFill>
                  <a:schemeClr val="tx1"/>
                </a:solidFill>
                <a:effectLst/>
                <a:latin typeface="+mn-lt"/>
                <a:ea typeface="+mn-ea"/>
                <a:cs typeface="+mn-cs"/>
              </a:rPr>
              <a:t>2</a:t>
            </a:r>
            <a:r>
              <a:rPr lang="zh-CN" altLang="en-US" sz="1200" b="0" i="0" u="none" strike="noStrike" kern="1200" dirty="0">
                <a:solidFill>
                  <a:schemeClr val="tx1"/>
                </a:solidFill>
                <a:effectLst/>
                <a:latin typeface="+mn-lt"/>
                <a:ea typeface="+mn-ea"/>
                <a:cs typeface="+mn-cs"/>
              </a:rPr>
              <a:t>节一样，早期停止迭代的训练精度随着测试精度而提高。然而，在</a:t>
            </a:r>
            <a:r>
              <a:rPr lang="en-US" altLang="zh-CN" sz="1200" b="0" i="0" u="none" strike="noStrike" kern="1200" dirty="0">
                <a:solidFill>
                  <a:schemeClr val="tx1"/>
                </a:solidFill>
                <a:effectLst/>
                <a:latin typeface="+mn-lt"/>
                <a:ea typeface="+mn-ea"/>
                <a:cs typeface="+mn-cs"/>
              </a:rPr>
              <a:t>Conv-2</a:t>
            </a:r>
            <a:r>
              <a:rPr lang="zh-CN" altLang="en-US" sz="1200" b="0" i="0" u="none" strike="noStrike" kern="1200" dirty="0">
                <a:solidFill>
                  <a:schemeClr val="tx1"/>
                </a:solidFill>
                <a:effectLst/>
                <a:latin typeface="+mn-lt"/>
                <a:ea typeface="+mn-ea"/>
                <a:cs typeface="+mn-cs"/>
              </a:rPr>
              <a:t>的迭代</a:t>
            </a:r>
            <a:r>
              <a:rPr lang="en-US" altLang="zh-CN" sz="1200" b="0" i="0" u="none" strike="noStrike" kern="1200" dirty="0">
                <a:solidFill>
                  <a:schemeClr val="tx1"/>
                </a:solidFill>
                <a:effectLst/>
                <a:latin typeface="+mn-lt"/>
                <a:ea typeface="+mn-ea"/>
                <a:cs typeface="+mn-cs"/>
              </a:rPr>
              <a:t>20,000</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Conv-4</a:t>
            </a:r>
            <a:r>
              <a:rPr lang="zh-CN" altLang="en-US" sz="1200" b="0" i="0" u="none" strike="noStrike" kern="1200" dirty="0">
                <a:solidFill>
                  <a:schemeClr val="tx1"/>
                </a:solidFill>
                <a:effectLst/>
                <a:latin typeface="+mn-lt"/>
                <a:ea typeface="+mn-ea"/>
                <a:cs typeface="+mn-cs"/>
              </a:rPr>
              <a:t>的</a:t>
            </a:r>
            <a:r>
              <a:rPr lang="en-US" altLang="zh-CN" sz="1200" b="0" i="0" u="none" strike="noStrike" kern="1200" dirty="0">
                <a:solidFill>
                  <a:schemeClr val="tx1"/>
                </a:solidFill>
                <a:effectLst/>
                <a:latin typeface="+mn-lt"/>
                <a:ea typeface="+mn-ea"/>
                <a:cs typeface="+mn-cs"/>
              </a:rPr>
              <a:t>25,000</a:t>
            </a:r>
            <a:r>
              <a:rPr lang="zh-CN" altLang="en-US" sz="1200" b="0" i="0" u="none" strike="noStrike" kern="1200" dirty="0">
                <a:solidFill>
                  <a:schemeClr val="tx1"/>
                </a:solidFill>
                <a:effectLst/>
                <a:latin typeface="+mn-lt"/>
                <a:ea typeface="+mn-ea"/>
                <a:cs typeface="+mn-cs"/>
              </a:rPr>
              <a:t>和</a:t>
            </a:r>
            <a:r>
              <a:rPr lang="en-US" altLang="zh-CN" sz="1200" b="0" i="0" u="none" strike="noStrike" kern="1200" dirty="0">
                <a:solidFill>
                  <a:schemeClr val="tx1"/>
                </a:solidFill>
                <a:effectLst/>
                <a:latin typeface="+mn-lt"/>
                <a:ea typeface="+mn-ea"/>
                <a:cs typeface="+mn-cs"/>
              </a:rPr>
              <a:t>Conv-6</a:t>
            </a:r>
            <a:r>
              <a:rPr lang="zh-CN" altLang="en-US" sz="1200" b="0" i="0" u="none" strike="noStrike" kern="1200" dirty="0">
                <a:solidFill>
                  <a:schemeClr val="tx1"/>
                </a:solidFill>
                <a:effectLst/>
                <a:latin typeface="+mn-lt"/>
                <a:ea typeface="+mn-ea"/>
                <a:cs typeface="+mn-cs"/>
              </a:rPr>
              <a:t>的</a:t>
            </a:r>
            <a:r>
              <a:rPr lang="en-US" altLang="zh-CN" sz="1200" b="0" i="0" u="none" strike="noStrike" kern="1200" dirty="0">
                <a:solidFill>
                  <a:schemeClr val="tx1"/>
                </a:solidFill>
                <a:effectLst/>
                <a:latin typeface="+mn-lt"/>
                <a:ea typeface="+mn-ea"/>
                <a:cs typeface="+mn-cs"/>
              </a:rPr>
              <a:t>30,000</a:t>
            </a:r>
            <a:r>
              <a:rPr lang="zh-CN" altLang="en-US" sz="1200" b="0" i="0" u="none" strike="noStrike" kern="1200" dirty="0">
                <a:solidFill>
                  <a:schemeClr val="tx1"/>
                </a:solidFill>
                <a:effectLst/>
                <a:latin typeface="+mn-lt"/>
                <a:ea typeface="+mn-ea"/>
                <a:cs typeface="+mn-cs"/>
              </a:rPr>
              <a:t>（对应于原始网络的最终训练迭代的迭代）中，</a:t>
            </a:r>
            <a:r>
              <a:rPr lang="zh-CN" altLang="en-US" sz="1200" b="1" i="0" u="none" strike="noStrike" kern="1200" dirty="0">
                <a:solidFill>
                  <a:schemeClr val="tx1"/>
                </a:solidFill>
                <a:effectLst/>
                <a:latin typeface="+mn-lt"/>
                <a:ea typeface="+mn-ea"/>
                <a:cs typeface="+mn-cs"/>
              </a:rPr>
              <a:t>当</a:t>
            </a:r>
            <a:r>
              <a:rPr lang="en-US" altLang="zh-CN" sz="1200" b="1" i="0" u="none" strike="noStrike" kern="1200" dirty="0">
                <a:solidFill>
                  <a:schemeClr val="tx1"/>
                </a:solidFill>
                <a:effectLst/>
                <a:latin typeface="+mn-lt"/>
                <a:ea typeface="+mn-ea"/>
                <a:cs typeface="+mn-cs"/>
              </a:rPr>
              <a:t>Pm≥2%</a:t>
            </a:r>
            <a:r>
              <a:rPr lang="zh-CN" altLang="en-US" sz="1200" b="1" i="0" u="none" strike="noStrike" kern="1200" dirty="0">
                <a:solidFill>
                  <a:schemeClr val="tx1"/>
                </a:solidFill>
                <a:effectLst/>
                <a:latin typeface="+mn-lt"/>
                <a:ea typeface="+mn-ea"/>
                <a:cs typeface="+mn-cs"/>
              </a:rPr>
              <a:t>时，所有网络的训练精度达到</a:t>
            </a:r>
            <a:r>
              <a:rPr lang="en-US" altLang="zh-CN" sz="1200" b="1" i="0" u="none" strike="noStrike" kern="1200" dirty="0">
                <a:solidFill>
                  <a:schemeClr val="tx1"/>
                </a:solidFill>
                <a:effectLst/>
                <a:latin typeface="+mn-lt"/>
                <a:ea typeface="+mn-ea"/>
                <a:cs typeface="+mn-cs"/>
              </a:rPr>
              <a:t>100</a:t>
            </a:r>
            <a:r>
              <a:rPr lang="zh-CN" altLang="en-US" sz="1200" b="1" i="0" u="none" strike="noStrike" kern="1200" dirty="0">
                <a:solidFill>
                  <a:schemeClr val="tx1"/>
                </a:solidFill>
                <a:effectLst/>
                <a:latin typeface="+mn-lt"/>
                <a:ea typeface="+mn-ea"/>
                <a:cs typeface="+mn-cs"/>
              </a:rPr>
              <a:t>％（附录</a:t>
            </a:r>
            <a:r>
              <a:rPr lang="en-US" altLang="zh-CN" sz="1200" b="1" i="0" u="none" strike="noStrike" kern="1200" dirty="0">
                <a:solidFill>
                  <a:schemeClr val="tx1"/>
                </a:solidFill>
                <a:effectLst/>
                <a:latin typeface="+mn-lt"/>
                <a:ea typeface="+mn-ea"/>
                <a:cs typeface="+mn-cs"/>
              </a:rPr>
              <a:t>D</a:t>
            </a:r>
            <a:r>
              <a:rPr lang="zh-CN" altLang="en-US" sz="1200" b="1" i="0" u="none" strike="noStrike" kern="1200" dirty="0">
                <a:solidFill>
                  <a:schemeClr val="tx1"/>
                </a:solidFill>
                <a:effectLst/>
                <a:latin typeface="+mn-lt"/>
                <a:ea typeface="+mn-ea"/>
                <a:cs typeface="+mn-cs"/>
              </a:rPr>
              <a:t>，图</a:t>
            </a:r>
            <a:r>
              <a:rPr lang="en-US" altLang="zh-CN" sz="1200" b="1" i="0" u="none" strike="noStrike" kern="1200" dirty="0">
                <a:solidFill>
                  <a:schemeClr val="tx1"/>
                </a:solidFill>
                <a:effectLst/>
                <a:latin typeface="+mn-lt"/>
                <a:ea typeface="+mn-ea"/>
                <a:cs typeface="+mn-cs"/>
              </a:rPr>
              <a:t>13</a:t>
            </a:r>
            <a:r>
              <a:rPr lang="zh-CN" altLang="en-US" sz="1200" b="1" i="0" u="none" strike="noStrike" kern="1200" dirty="0">
                <a:solidFill>
                  <a:schemeClr val="tx1"/>
                </a:solidFill>
                <a:effectLst/>
                <a:latin typeface="+mn-lt"/>
                <a:ea typeface="+mn-ea"/>
                <a:cs typeface="+mn-cs"/>
              </a:rPr>
              <a:t>）和中彩票仍然保持较高的测试精度（图</a:t>
            </a:r>
            <a:r>
              <a:rPr lang="en-US" altLang="zh-CN" sz="1200" b="1" i="0" u="none" strike="noStrike" kern="1200" dirty="0">
                <a:solidFill>
                  <a:schemeClr val="tx1"/>
                </a:solidFill>
                <a:effectLst/>
                <a:latin typeface="+mn-lt"/>
                <a:ea typeface="+mn-ea"/>
                <a:cs typeface="+mn-cs"/>
              </a:rPr>
              <a:t>5</a:t>
            </a:r>
            <a:r>
              <a:rPr lang="zh-CN" altLang="en-US" sz="1200" b="1" i="0" u="none" strike="noStrike" kern="1200" dirty="0">
                <a:solidFill>
                  <a:schemeClr val="tx1"/>
                </a:solidFill>
                <a:effectLst/>
                <a:latin typeface="+mn-lt"/>
                <a:ea typeface="+mn-ea"/>
                <a:cs typeface="+mn-cs"/>
              </a:rPr>
              <a:t>右下）。这意味着中彩票的测试和训练准确度之间的差距较小，表明它们泛化更好。</a:t>
            </a:r>
            <a:endParaRPr lang="zh-CN" altLang="en-US" sz="1200" b="0" i="0" u="none" strike="noStrike" kern="1200" dirty="0">
              <a:solidFill>
                <a:schemeClr val="tx1"/>
              </a:solidFill>
              <a:effectLst/>
              <a:latin typeface="+mn-lt"/>
              <a:ea typeface="+mn-ea"/>
              <a:cs typeface="+mn-cs"/>
            </a:endParaRPr>
          </a:p>
          <a:p>
            <a:r>
              <a:rPr lang="en-US" altLang="zh-CN" sz="1200" b="1" i="0" u="none" strike="noStrike" kern="1200" dirty="0">
                <a:solidFill>
                  <a:schemeClr val="tx1"/>
                </a:solidFill>
                <a:effectLst/>
                <a:latin typeface="+mn-lt"/>
                <a:ea typeface="+mn-ea"/>
                <a:cs typeface="+mn-cs"/>
              </a:rPr>
              <a:t>Random reinitialization.</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正如</a:t>
            </a:r>
            <a:r>
              <a:rPr lang="en-US" altLang="zh-CN" dirty="0">
                <a:effectLst/>
              </a:rPr>
              <a:t>MNIST</a:t>
            </a:r>
            <a:r>
              <a:rPr lang="zh-CN" altLang="en-US" dirty="0">
                <a:effectLst/>
              </a:rPr>
              <a:t>上的</a:t>
            </a:r>
            <a:r>
              <a:rPr lang="en-US" altLang="zh-CN" dirty="0" err="1">
                <a:effectLst/>
              </a:rPr>
              <a:t>Lenet</a:t>
            </a:r>
            <a:r>
              <a:rPr lang="zh-CN" altLang="en-US" dirty="0">
                <a:effectLst/>
              </a:rPr>
              <a:t>（第</a:t>
            </a:r>
            <a:r>
              <a:rPr lang="en-US" altLang="zh-CN" dirty="0">
                <a:effectLst/>
              </a:rPr>
              <a:t>2</a:t>
            </a:r>
            <a:r>
              <a:rPr lang="zh-CN" altLang="en-US" dirty="0">
                <a:effectLst/>
              </a:rPr>
              <a:t>节）一样，随机重新初始化实验的测试精度下降得更快。然而，与</a:t>
            </a:r>
            <a:r>
              <a:rPr lang="en-US" altLang="zh-CN" dirty="0" err="1">
                <a:effectLst/>
              </a:rPr>
              <a:t>Lenet</a:t>
            </a:r>
            <a:r>
              <a:rPr lang="zh-CN" altLang="en-US" dirty="0">
                <a:effectLst/>
              </a:rPr>
              <a:t>不同，</a:t>
            </a:r>
            <a:r>
              <a:rPr lang="zh-CN" altLang="en-US" b="1" dirty="0">
                <a:effectLst/>
              </a:rPr>
              <a:t>早期停止时的测试准确性最初保持稳定，甚至在</a:t>
            </a:r>
            <a:r>
              <a:rPr lang="en-US" altLang="zh-CN" b="1" dirty="0">
                <a:effectLst/>
              </a:rPr>
              <a:t>Conv-2</a:t>
            </a:r>
            <a:r>
              <a:rPr lang="zh-CN" altLang="en-US" b="1" dirty="0">
                <a:effectLst/>
              </a:rPr>
              <a:t>和</a:t>
            </a:r>
            <a:r>
              <a:rPr lang="en-US" altLang="zh-CN" b="1" dirty="0">
                <a:effectLst/>
              </a:rPr>
              <a:t>Conv-4</a:t>
            </a:r>
            <a:r>
              <a:rPr lang="zh-CN" altLang="en-US" b="1" dirty="0">
                <a:effectLst/>
              </a:rPr>
              <a:t>上也得到改善，表明 </a:t>
            </a:r>
            <a:r>
              <a:rPr lang="en-US" altLang="zh-CN" b="1" dirty="0">
                <a:effectLst/>
              </a:rPr>
              <a:t>- </a:t>
            </a:r>
            <a:r>
              <a:rPr lang="zh-CN" altLang="en-US" b="1" dirty="0">
                <a:effectLst/>
              </a:rPr>
              <a:t>在适度的修剪 </a:t>
            </a:r>
            <a:r>
              <a:rPr lang="en-US" altLang="zh-CN" b="1" dirty="0">
                <a:effectLst/>
              </a:rPr>
              <a:t>- </a:t>
            </a:r>
            <a:r>
              <a:rPr lang="zh-CN" altLang="en-US" b="1" dirty="0">
                <a:effectLst/>
              </a:rPr>
              <a:t>中奖彩票的结构可能会带来更好的准确性</a:t>
            </a:r>
            <a:r>
              <a:rPr lang="zh-CN" altLang="en-US" dirty="0">
                <a:effectLst/>
              </a:rPr>
              <a:t>。</a:t>
            </a:r>
          </a:p>
          <a:p>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22</a:t>
            </a:fld>
            <a:endParaRPr lang="zh-CN" altLang="en-US"/>
          </a:p>
        </p:txBody>
      </p:sp>
    </p:spTree>
    <p:extLst>
      <p:ext uri="{BB962C8B-B14F-4D97-AF65-F5344CB8AC3E}">
        <p14:creationId xmlns:p14="http://schemas.microsoft.com/office/powerpoint/2010/main" val="1427295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kumimoji="1" lang="zh-CN" altLang="en-US" dirty="0"/>
              <a:t>我们这个</a:t>
            </a:r>
            <a:r>
              <a:rPr kumimoji="1" lang="en-US" altLang="zh-CN" dirty="0"/>
              <a:t>PPT</a:t>
            </a:r>
            <a:r>
              <a:rPr kumimoji="1" lang="zh-CN" altLang="en-US" dirty="0"/>
              <a:t>将会分成以下几个模块来讲。</a:t>
            </a:r>
            <a:endParaRPr kumimoji="1" lang="en-US" altLang="zh-CN" dirty="0"/>
          </a:p>
          <a:p>
            <a:pPr marL="228600" indent="-228600">
              <a:buAutoNum type="arabicPeriod"/>
            </a:pPr>
            <a:r>
              <a:rPr kumimoji="1" lang="zh-CN" altLang="en-US" dirty="0"/>
              <a:t>背景资料， 假设部分</a:t>
            </a:r>
            <a:endParaRPr kumimoji="1" lang="en-US" altLang="zh-CN" dirty="0"/>
          </a:p>
          <a:p>
            <a:pPr marL="228600" indent="-228600">
              <a:buAutoNum type="arabicPeriod"/>
            </a:pPr>
            <a:r>
              <a:rPr kumimoji="1" lang="zh-CN" altLang="en-US" dirty="0"/>
              <a:t>算法</a:t>
            </a:r>
            <a:r>
              <a:rPr kumimoji="1" lang="en-US" altLang="zh-CN" dirty="0"/>
              <a:t>:</a:t>
            </a:r>
            <a:r>
              <a:rPr kumimoji="1" lang="zh-CN" altLang="en-US" dirty="0"/>
              <a:t> 展示内容</a:t>
            </a:r>
            <a:endParaRPr kumimoji="1" lang="en-US" altLang="zh-CN" dirty="0"/>
          </a:p>
          <a:p>
            <a:pPr marL="228600" indent="-228600">
              <a:buAutoNum type="arabicPeriod"/>
            </a:pPr>
            <a:r>
              <a:rPr kumimoji="1" lang="zh-CN" altLang="en-US" dirty="0"/>
              <a:t>实验内容： </a:t>
            </a:r>
            <a:r>
              <a:rPr kumimoji="1" lang="en-US" altLang="zh-CN" dirty="0" err="1"/>
              <a:t>lenet</a:t>
            </a:r>
            <a:r>
              <a:rPr kumimoji="1" lang="zh-CN" altLang="en-US" dirty="0"/>
              <a:t>， </a:t>
            </a:r>
            <a:r>
              <a:rPr kumimoji="1" lang="en-US" altLang="zh-CN" dirty="0"/>
              <a:t>conv</a:t>
            </a:r>
            <a:r>
              <a:rPr kumimoji="1" lang="zh-CN" altLang="en-US" dirty="0"/>
              <a:t> </a:t>
            </a:r>
            <a:r>
              <a:rPr kumimoji="1" lang="en-US" altLang="zh-CN" dirty="0"/>
              <a:t>2</a:t>
            </a:r>
            <a:r>
              <a:rPr kumimoji="1" lang="zh-CN" altLang="en-US" dirty="0"/>
              <a:t>、</a:t>
            </a:r>
            <a:r>
              <a:rPr kumimoji="1" lang="en-US" altLang="zh-CN" dirty="0"/>
              <a:t>4</a:t>
            </a:r>
            <a:r>
              <a:rPr kumimoji="1" lang="zh-CN" altLang="en-US" dirty="0"/>
              <a:t>、</a:t>
            </a:r>
            <a:r>
              <a:rPr kumimoji="1" lang="en-US" altLang="zh-CN" dirty="0"/>
              <a:t>6</a:t>
            </a:r>
            <a:r>
              <a:rPr kumimoji="1" lang="zh-CN" altLang="en-US" dirty="0"/>
              <a:t> ， </a:t>
            </a:r>
            <a:r>
              <a:rPr kumimoji="1" lang="en-US" altLang="zh-CN" dirty="0" err="1"/>
              <a:t>resendet</a:t>
            </a:r>
            <a:r>
              <a:rPr kumimoji="1" lang="en-US" altLang="zh-CN" dirty="0"/>
              <a:t>/VGG</a:t>
            </a:r>
            <a:r>
              <a:rPr kumimoji="1" lang="zh-CN" altLang="en-US" dirty="0"/>
              <a:t> </a:t>
            </a:r>
          </a:p>
        </p:txBody>
      </p:sp>
      <p:sp>
        <p:nvSpPr>
          <p:cNvPr id="4" name="灯片编号占位符 3"/>
          <p:cNvSpPr>
            <a:spLocks noGrp="1"/>
          </p:cNvSpPr>
          <p:nvPr>
            <p:ph type="sldNum" sz="quarter" idx="5"/>
          </p:nvPr>
        </p:nvSpPr>
        <p:spPr/>
        <p:txBody>
          <a:bodyPr/>
          <a:lstStyle/>
          <a:p>
            <a:fld id="{63FC19D2-4FDD-425D-BD10-B3D6F105F0C4}" type="slidenum">
              <a:rPr lang="zh-CN" altLang="en-US" smtClean="0"/>
              <a:t>2</a:t>
            </a:fld>
            <a:endParaRPr lang="zh-CN" altLang="en-US"/>
          </a:p>
        </p:txBody>
      </p:sp>
    </p:spTree>
    <p:extLst>
      <p:ext uri="{BB962C8B-B14F-4D97-AF65-F5344CB8AC3E}">
        <p14:creationId xmlns:p14="http://schemas.microsoft.com/office/powerpoint/2010/main" val="28807994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图</a:t>
            </a:r>
            <a:r>
              <a:rPr lang="en-US" altLang="zh-CN" sz="1200" b="0" i="0" u="none" strike="noStrike" kern="1200" dirty="0">
                <a:solidFill>
                  <a:schemeClr val="tx1"/>
                </a:solidFill>
                <a:effectLst/>
                <a:latin typeface="+mn-lt"/>
                <a:ea typeface="+mn-ea"/>
                <a:cs typeface="+mn-cs"/>
              </a:rPr>
              <a:t>6</a:t>
            </a:r>
            <a:r>
              <a:rPr lang="zh-CN" altLang="en-US" sz="1200" b="0" i="0" u="none" strike="noStrike" kern="1200" dirty="0">
                <a:solidFill>
                  <a:schemeClr val="tx1"/>
                </a:solidFill>
                <a:effectLst/>
                <a:latin typeface="+mn-lt"/>
                <a:ea typeface="+mn-ea"/>
                <a:cs typeface="+mn-cs"/>
              </a:rPr>
              <a:t>显示了</a:t>
            </a:r>
            <a:r>
              <a:rPr lang="en-US" altLang="zh-CN" sz="1200" b="0" i="0" u="none" strike="noStrike" kern="1200" dirty="0">
                <a:solidFill>
                  <a:schemeClr val="tx1"/>
                </a:solidFill>
                <a:effectLst/>
                <a:latin typeface="+mn-lt"/>
                <a:ea typeface="+mn-ea"/>
                <a:cs typeface="+mn-cs"/>
              </a:rPr>
              <a:t>Conv-2</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Conv-4</a:t>
            </a:r>
            <a:r>
              <a:rPr lang="zh-CN" altLang="en-US" sz="1200" b="0" i="0" u="none" strike="noStrike" kern="1200" dirty="0">
                <a:solidFill>
                  <a:schemeClr val="tx1"/>
                </a:solidFill>
                <a:effectLst/>
                <a:latin typeface="+mn-lt"/>
                <a:ea typeface="+mn-ea"/>
                <a:cs typeface="+mn-cs"/>
              </a:rPr>
              <a:t>和</a:t>
            </a:r>
            <a:r>
              <a:rPr lang="en-US" altLang="zh-CN" sz="1200" b="0" i="0" u="none" strike="noStrike" kern="1200" dirty="0">
                <a:solidFill>
                  <a:schemeClr val="tx1"/>
                </a:solidFill>
                <a:effectLst/>
                <a:latin typeface="+mn-lt"/>
                <a:ea typeface="+mn-ea"/>
                <a:cs typeface="+mn-cs"/>
              </a:rPr>
              <a:t>Conv-6</a:t>
            </a:r>
            <a:r>
              <a:rPr lang="zh-CN" altLang="en-US" sz="1200" b="0" i="0" u="none" strike="noStrike" kern="1200" dirty="0">
                <a:solidFill>
                  <a:schemeClr val="tx1"/>
                </a:solidFill>
                <a:effectLst/>
                <a:latin typeface="+mn-lt"/>
                <a:ea typeface="+mn-ea"/>
                <a:cs typeface="+mn-cs"/>
              </a:rPr>
              <a:t>的训练结果，其</a:t>
            </a:r>
            <a:r>
              <a:rPr lang="en-US" altLang="zh-CN" sz="1200" b="0" i="0" u="none" strike="noStrike" kern="1200" dirty="0">
                <a:solidFill>
                  <a:schemeClr val="tx1"/>
                </a:solidFill>
                <a:effectLst/>
                <a:latin typeface="+mn-lt"/>
                <a:ea typeface="+mn-ea"/>
                <a:cs typeface="+mn-cs"/>
              </a:rPr>
              <a:t>dropout</a:t>
            </a:r>
            <a:r>
              <a:rPr lang="zh-CN" altLang="en-US" sz="1200" b="0" i="0" u="none" strike="noStrike" kern="1200" dirty="0">
                <a:solidFill>
                  <a:schemeClr val="tx1"/>
                </a:solidFill>
                <a:effectLst/>
                <a:latin typeface="+mn-lt"/>
                <a:ea typeface="+mn-ea"/>
                <a:cs typeface="+mn-cs"/>
              </a:rPr>
              <a:t>率为</a:t>
            </a:r>
            <a:r>
              <a:rPr lang="en-US" altLang="zh-CN" sz="1200" b="0" i="0" u="none" strike="noStrike" kern="1200" dirty="0">
                <a:solidFill>
                  <a:schemeClr val="tx1"/>
                </a:solidFill>
                <a:effectLst/>
                <a:latin typeface="+mn-lt"/>
                <a:ea typeface="+mn-ea"/>
                <a:cs typeface="+mn-cs"/>
              </a:rPr>
              <a:t>0.5</a:t>
            </a:r>
            <a:r>
              <a:rPr lang="zh-CN" altLang="en-US" sz="1200" b="0" i="0" u="none" strike="noStrike" kern="1200" dirty="0">
                <a:solidFill>
                  <a:schemeClr val="tx1"/>
                </a:solidFill>
                <a:effectLst/>
                <a:latin typeface="+mn-lt"/>
                <a:ea typeface="+mn-ea"/>
                <a:cs typeface="+mn-cs"/>
              </a:rPr>
              <a:t>。虚线是没有</a:t>
            </a:r>
            <a:r>
              <a:rPr lang="en-US" altLang="zh-CN" sz="1200" b="0" i="0" u="none" strike="noStrike" kern="1200" dirty="0">
                <a:solidFill>
                  <a:schemeClr val="tx1"/>
                </a:solidFill>
                <a:effectLst/>
                <a:latin typeface="+mn-lt"/>
                <a:ea typeface="+mn-ea"/>
                <a:cs typeface="+mn-cs"/>
              </a:rPr>
              <a:t>dropout</a:t>
            </a:r>
            <a:r>
              <a:rPr lang="zh-CN" altLang="en-US" sz="1200" b="0" i="0" u="none" strike="noStrike" kern="1200" dirty="0">
                <a:solidFill>
                  <a:schemeClr val="tx1"/>
                </a:solidFill>
                <a:effectLst/>
                <a:latin typeface="+mn-lt"/>
                <a:ea typeface="+mn-ea"/>
                <a:cs typeface="+mn-cs"/>
              </a:rPr>
              <a:t>的网络性能（图</a:t>
            </a:r>
            <a:r>
              <a:rPr lang="en-US" altLang="zh-CN" sz="1200" b="0" i="0" u="none" strike="noStrike" kern="1200" dirty="0">
                <a:solidFill>
                  <a:schemeClr val="tx1"/>
                </a:solidFill>
                <a:effectLst/>
                <a:latin typeface="+mn-lt"/>
                <a:ea typeface="+mn-ea"/>
                <a:cs typeface="+mn-cs"/>
              </a:rPr>
              <a:t>5</a:t>
            </a:r>
            <a:r>
              <a:rPr lang="zh-CN" altLang="en-US" sz="1200" b="0" i="0" u="none" strike="noStrike" kern="1200" dirty="0">
                <a:solidFill>
                  <a:schemeClr val="tx1"/>
                </a:solidFill>
                <a:effectLst/>
                <a:latin typeface="+mn-lt"/>
                <a:ea typeface="+mn-ea"/>
                <a:cs typeface="+mn-cs"/>
              </a:rPr>
              <a:t>中的实线）。 我们在</a:t>
            </a:r>
            <a:r>
              <a:rPr lang="en-US" altLang="zh-CN" sz="1200" b="0" i="0" u="none" strike="noStrike" kern="1200" dirty="0">
                <a:solidFill>
                  <a:schemeClr val="tx1"/>
                </a:solidFill>
                <a:effectLst/>
                <a:latin typeface="+mn-lt"/>
                <a:ea typeface="+mn-ea"/>
                <a:cs typeface="+mn-cs"/>
              </a:rPr>
              <a:t>dropout</a:t>
            </a:r>
            <a:r>
              <a:rPr lang="zh-CN" altLang="en-US" sz="1200" b="0" i="0" u="none" strike="noStrike" kern="1200" dirty="0">
                <a:solidFill>
                  <a:schemeClr val="tx1"/>
                </a:solidFill>
                <a:effectLst/>
                <a:latin typeface="+mn-lt"/>
                <a:ea typeface="+mn-ea"/>
                <a:cs typeface="+mn-cs"/>
              </a:rPr>
              <a:t>训练时继续获得中奖彩票。</a:t>
            </a:r>
            <a:r>
              <a:rPr lang="en-US" altLang="zh-CN" sz="1200" b="1" i="0" u="none" strike="noStrike" kern="1200" dirty="0">
                <a:solidFill>
                  <a:schemeClr val="tx1"/>
                </a:solidFill>
                <a:effectLst/>
                <a:latin typeface="+mn-lt"/>
                <a:ea typeface="+mn-ea"/>
                <a:cs typeface="+mn-cs"/>
              </a:rPr>
              <a:t>dropout</a:t>
            </a:r>
            <a:r>
              <a:rPr lang="zh-CN" altLang="en-US" sz="1200" b="1" i="0" u="none" strike="noStrike" kern="1200" dirty="0">
                <a:solidFill>
                  <a:schemeClr val="tx1"/>
                </a:solidFill>
                <a:effectLst/>
                <a:latin typeface="+mn-lt"/>
                <a:ea typeface="+mn-ea"/>
                <a:cs typeface="+mn-cs"/>
              </a:rPr>
              <a:t>提高了初始测试的准确性（分别为</a:t>
            </a:r>
            <a:r>
              <a:rPr lang="en-US" altLang="zh-CN" sz="1200" b="1" i="0" u="none" strike="noStrike" kern="1200" dirty="0">
                <a:solidFill>
                  <a:schemeClr val="tx1"/>
                </a:solidFill>
                <a:effectLst/>
                <a:latin typeface="+mn-lt"/>
                <a:ea typeface="+mn-ea"/>
                <a:cs typeface="+mn-cs"/>
              </a:rPr>
              <a:t>Conv-2</a:t>
            </a:r>
            <a:r>
              <a:rPr lang="zh-CN" altLang="en-US" sz="1200" b="1" i="0" u="none" strike="noStrike" kern="1200" dirty="0">
                <a:solidFill>
                  <a:schemeClr val="tx1"/>
                </a:solidFill>
                <a:effectLst/>
                <a:latin typeface="+mn-lt"/>
                <a:ea typeface="+mn-ea"/>
                <a:cs typeface="+mn-cs"/>
              </a:rPr>
              <a:t>，</a:t>
            </a:r>
            <a:r>
              <a:rPr lang="en-US" altLang="zh-CN" sz="1200" b="1" i="0" u="none" strike="noStrike" kern="1200" dirty="0">
                <a:solidFill>
                  <a:schemeClr val="tx1"/>
                </a:solidFill>
                <a:effectLst/>
                <a:latin typeface="+mn-lt"/>
                <a:ea typeface="+mn-ea"/>
                <a:cs typeface="+mn-cs"/>
              </a:rPr>
              <a:t>Conv-4</a:t>
            </a:r>
            <a:r>
              <a:rPr lang="zh-CN" altLang="en-US" sz="1200" b="1" i="0" u="none" strike="noStrike" kern="1200" dirty="0">
                <a:solidFill>
                  <a:schemeClr val="tx1"/>
                </a:solidFill>
                <a:effectLst/>
                <a:latin typeface="+mn-lt"/>
                <a:ea typeface="+mn-ea"/>
                <a:cs typeface="+mn-cs"/>
              </a:rPr>
              <a:t>和</a:t>
            </a:r>
            <a:r>
              <a:rPr lang="en-US" altLang="zh-CN" sz="1200" b="1" i="0" u="none" strike="noStrike" kern="1200" dirty="0">
                <a:solidFill>
                  <a:schemeClr val="tx1"/>
                </a:solidFill>
                <a:effectLst/>
                <a:latin typeface="+mn-lt"/>
                <a:ea typeface="+mn-ea"/>
                <a:cs typeface="+mn-cs"/>
              </a:rPr>
              <a:t>Conv-6</a:t>
            </a:r>
            <a:r>
              <a:rPr lang="zh-CN" altLang="en-US" sz="1200" b="1" i="0" u="none" strike="noStrike" kern="1200" dirty="0">
                <a:solidFill>
                  <a:schemeClr val="tx1"/>
                </a:solidFill>
                <a:effectLst/>
                <a:latin typeface="+mn-lt"/>
                <a:ea typeface="+mn-ea"/>
                <a:cs typeface="+mn-cs"/>
              </a:rPr>
              <a:t>的平均值分别为</a:t>
            </a:r>
            <a:r>
              <a:rPr lang="en-US" altLang="zh-CN" sz="1200" b="1" i="0" u="none" strike="noStrike" kern="1200" dirty="0">
                <a:solidFill>
                  <a:schemeClr val="tx1"/>
                </a:solidFill>
                <a:effectLst/>
                <a:latin typeface="+mn-lt"/>
                <a:ea typeface="+mn-ea"/>
                <a:cs typeface="+mn-cs"/>
              </a:rPr>
              <a:t>2.1,3.0</a:t>
            </a:r>
            <a:r>
              <a:rPr lang="zh-CN" altLang="en-US" sz="1200" b="1" i="0" u="none" strike="noStrike" kern="1200" dirty="0">
                <a:solidFill>
                  <a:schemeClr val="tx1"/>
                </a:solidFill>
                <a:effectLst/>
                <a:latin typeface="+mn-lt"/>
                <a:ea typeface="+mn-ea"/>
                <a:cs typeface="+mn-cs"/>
              </a:rPr>
              <a:t>和</a:t>
            </a:r>
            <a:r>
              <a:rPr lang="en-US" altLang="zh-CN" sz="1200" b="1" i="0" u="none" strike="noStrike" kern="1200" dirty="0">
                <a:solidFill>
                  <a:schemeClr val="tx1"/>
                </a:solidFill>
                <a:effectLst/>
                <a:latin typeface="+mn-lt"/>
                <a:ea typeface="+mn-ea"/>
                <a:cs typeface="+mn-cs"/>
              </a:rPr>
              <a:t>2.4</a:t>
            </a:r>
            <a:r>
              <a:rPr lang="zh-CN" altLang="en-US" sz="1200" b="1" i="0" u="none" strike="noStrike" kern="1200" dirty="0">
                <a:solidFill>
                  <a:schemeClr val="tx1"/>
                </a:solidFill>
                <a:effectLst/>
                <a:latin typeface="+mn-lt"/>
                <a:ea typeface="+mn-ea"/>
                <a:cs typeface="+mn-cs"/>
              </a:rPr>
              <a:t>个百分点），迭代修剪进一步提高（最多增加</a:t>
            </a:r>
            <a:r>
              <a:rPr lang="en-US" altLang="zh-CN" sz="1200" b="1" i="0" u="none" strike="noStrike" kern="1200" dirty="0">
                <a:solidFill>
                  <a:schemeClr val="tx1"/>
                </a:solidFill>
                <a:effectLst/>
                <a:latin typeface="+mn-lt"/>
                <a:ea typeface="+mn-ea"/>
                <a:cs typeface="+mn-cs"/>
              </a:rPr>
              <a:t>2.3,4.6</a:t>
            </a:r>
            <a:r>
              <a:rPr lang="zh-CN" altLang="en-US" sz="1200" b="1" i="0" u="none" strike="noStrike" kern="1200" dirty="0">
                <a:solidFill>
                  <a:schemeClr val="tx1"/>
                </a:solidFill>
                <a:effectLst/>
                <a:latin typeface="+mn-lt"/>
                <a:ea typeface="+mn-ea"/>
                <a:cs typeface="+mn-cs"/>
              </a:rPr>
              <a:t>和</a:t>
            </a:r>
            <a:r>
              <a:rPr lang="en-US" altLang="zh-CN" sz="1200" b="1" i="0" u="none" strike="noStrike" kern="1200" dirty="0">
                <a:solidFill>
                  <a:schemeClr val="tx1"/>
                </a:solidFill>
                <a:effectLst/>
                <a:latin typeface="+mn-lt"/>
                <a:ea typeface="+mn-ea"/>
                <a:cs typeface="+mn-cs"/>
              </a:rPr>
              <a:t>4.7</a:t>
            </a:r>
            <a:r>
              <a:rPr lang="zh-CN" altLang="en-US" sz="1200" b="1" i="0" u="none" strike="noStrike" kern="1200" dirty="0">
                <a:solidFill>
                  <a:schemeClr val="tx1"/>
                </a:solidFill>
                <a:effectLst/>
                <a:latin typeface="+mn-lt"/>
                <a:ea typeface="+mn-ea"/>
                <a:cs typeface="+mn-cs"/>
              </a:rPr>
              <a:t>百分点，平均分别）。迭代修剪学习变得比以前更快，但在</a:t>
            </a:r>
            <a:r>
              <a:rPr lang="en-US" altLang="zh-CN" sz="1200" b="1" i="0" u="none" strike="noStrike" kern="1200" dirty="0">
                <a:solidFill>
                  <a:schemeClr val="tx1"/>
                </a:solidFill>
                <a:effectLst/>
                <a:latin typeface="+mn-lt"/>
                <a:ea typeface="+mn-ea"/>
                <a:cs typeface="+mn-cs"/>
              </a:rPr>
              <a:t>Conv-2</a:t>
            </a:r>
            <a:r>
              <a:rPr lang="zh-CN" altLang="en-US" sz="1200" b="1" i="0" u="none" strike="noStrike" kern="1200" dirty="0">
                <a:solidFill>
                  <a:schemeClr val="tx1"/>
                </a:solidFill>
                <a:effectLst/>
                <a:latin typeface="+mn-lt"/>
                <a:ea typeface="+mn-ea"/>
                <a:cs typeface="+mn-cs"/>
              </a:rPr>
              <a:t>的情况下则不那么显着。</a:t>
            </a:r>
            <a:endParaRPr lang="en-US" altLang="zh-CN" sz="1200" b="1" i="0" u="none" strike="noStrike" kern="1200" dirty="0">
              <a:solidFill>
                <a:schemeClr val="tx1"/>
              </a:solidFill>
              <a:effectLst/>
              <a:latin typeface="+mn-lt"/>
              <a:ea typeface="+mn-ea"/>
              <a:cs typeface="+mn-cs"/>
            </a:endParaRPr>
          </a:p>
          <a:p>
            <a:r>
              <a:rPr lang="zh-CN" altLang="en-US" sz="1200" b="1" i="0" u="none" strike="noStrike" kern="1200" dirty="0">
                <a:solidFill>
                  <a:schemeClr val="tx1"/>
                </a:solidFill>
                <a:effectLst/>
                <a:latin typeface="+mn-lt"/>
                <a:ea typeface="+mn-ea"/>
                <a:cs typeface="+mn-cs"/>
              </a:rPr>
              <a:t>这些改进表明我们的迭代修剪策略与</a:t>
            </a:r>
            <a:r>
              <a:rPr lang="en-US" altLang="zh-CN" sz="1200" b="1" i="0" u="none" strike="noStrike" kern="1200" dirty="0">
                <a:solidFill>
                  <a:schemeClr val="tx1"/>
                </a:solidFill>
                <a:effectLst/>
                <a:latin typeface="+mn-lt"/>
                <a:ea typeface="+mn-ea"/>
                <a:cs typeface="+mn-cs"/>
              </a:rPr>
              <a:t>dropout</a:t>
            </a:r>
            <a:r>
              <a:rPr lang="zh-CN" altLang="en-US" sz="1200" b="1" i="0" u="none" strike="noStrike" kern="1200" dirty="0">
                <a:solidFill>
                  <a:schemeClr val="tx1"/>
                </a:solidFill>
                <a:effectLst/>
                <a:latin typeface="+mn-lt"/>
                <a:ea typeface="+mn-ea"/>
                <a:cs typeface="+mn-cs"/>
              </a:rPr>
              <a:t>相互促进在互补的作用下。 </a:t>
            </a:r>
            <a:r>
              <a:rPr lang="en-US" altLang="zh-CN" sz="1200" b="1" i="0" u="none" strike="noStrike" kern="1200" dirty="0">
                <a:solidFill>
                  <a:schemeClr val="tx1"/>
                </a:solidFill>
                <a:effectLst/>
                <a:latin typeface="+mn-lt"/>
                <a:ea typeface="+mn-ea"/>
                <a:cs typeface="+mn-cs"/>
              </a:rPr>
              <a:t>Srivastava</a:t>
            </a:r>
            <a:r>
              <a:rPr lang="zh-CN" altLang="en-US" sz="1200" b="1" i="0" u="none" strike="noStrike" kern="1200" dirty="0">
                <a:solidFill>
                  <a:schemeClr val="tx1"/>
                </a:solidFill>
                <a:effectLst/>
                <a:latin typeface="+mn-lt"/>
                <a:ea typeface="+mn-ea"/>
                <a:cs typeface="+mn-cs"/>
              </a:rPr>
              <a:t>观察到</a:t>
            </a:r>
            <a:r>
              <a:rPr lang="en-US" altLang="zh-CN" sz="1200" b="1" i="0" u="none" strike="noStrike" kern="1200" dirty="0">
                <a:solidFill>
                  <a:schemeClr val="tx1"/>
                </a:solidFill>
                <a:effectLst/>
                <a:latin typeface="+mn-lt"/>
                <a:ea typeface="+mn-ea"/>
                <a:cs typeface="+mn-cs"/>
              </a:rPr>
              <a:t>dropout</a:t>
            </a:r>
            <a:r>
              <a:rPr lang="zh-CN" altLang="en-US" sz="1200" b="1" i="0" u="none" strike="noStrike" kern="1200" dirty="0">
                <a:solidFill>
                  <a:schemeClr val="tx1"/>
                </a:solidFill>
                <a:effectLst/>
                <a:latin typeface="+mn-lt"/>
                <a:ea typeface="+mn-ea"/>
                <a:cs typeface="+mn-cs"/>
              </a:rPr>
              <a:t>导致最终网络中的稀疏激活</a:t>
            </a:r>
            <a:r>
              <a:rPr lang="en-US" altLang="zh-CN" sz="1200" b="1" i="0" u="none" strike="noStrike" kern="1200" dirty="0">
                <a:solidFill>
                  <a:schemeClr val="tx1"/>
                </a:solidFill>
                <a:effectLst/>
                <a:latin typeface="+mn-lt"/>
                <a:ea typeface="+mn-ea"/>
                <a:cs typeface="+mn-cs"/>
              </a:rPr>
              <a:t>; dropout</a:t>
            </a:r>
            <a:r>
              <a:rPr lang="zh-CN" altLang="en-US" sz="1200" b="1" i="0" u="none" strike="noStrike" kern="1200" dirty="0">
                <a:solidFill>
                  <a:schemeClr val="tx1"/>
                </a:solidFill>
                <a:effectLst/>
                <a:latin typeface="+mn-lt"/>
                <a:ea typeface="+mn-ea"/>
                <a:cs typeface="+mn-cs"/>
              </a:rPr>
              <a:t>引起的稀疏性可能会使网络被修剪。如果是这样，针对权重的</a:t>
            </a:r>
            <a:r>
              <a:rPr lang="en-US" altLang="zh-CN" sz="1200" b="1" i="0" u="none" strike="noStrike" kern="1200" dirty="0">
                <a:solidFill>
                  <a:schemeClr val="tx1"/>
                </a:solidFill>
                <a:effectLst/>
                <a:latin typeface="+mn-lt"/>
                <a:ea typeface="+mn-ea"/>
                <a:cs typeface="+mn-cs"/>
              </a:rPr>
              <a:t>dropout</a:t>
            </a:r>
            <a:r>
              <a:rPr lang="zh-CN" altLang="en-US" sz="1200" b="1" i="0" u="none" strike="noStrike" kern="1200" dirty="0">
                <a:solidFill>
                  <a:schemeClr val="tx1"/>
                </a:solidFill>
                <a:effectLst/>
                <a:latin typeface="+mn-lt"/>
                <a:ea typeface="+mn-ea"/>
                <a:cs typeface="+mn-cs"/>
              </a:rPr>
              <a:t>技术（</a:t>
            </a:r>
            <a:r>
              <a:rPr lang="en-US" altLang="zh-CN" sz="1200" b="1" i="0" u="none" strike="noStrike" kern="1200" dirty="0">
                <a:solidFill>
                  <a:schemeClr val="tx1"/>
                </a:solidFill>
                <a:effectLst/>
                <a:latin typeface="+mn-lt"/>
                <a:ea typeface="+mn-ea"/>
                <a:cs typeface="+mn-cs"/>
              </a:rPr>
              <a:t>Wan et al</a:t>
            </a:r>
            <a:r>
              <a:rPr lang="zh-CN" altLang="en-US" sz="1200" b="1" i="0" u="none" strike="noStrike" kern="1200" dirty="0">
                <a:solidFill>
                  <a:schemeClr val="tx1"/>
                </a:solidFill>
                <a:effectLst/>
                <a:latin typeface="+mn-lt"/>
                <a:ea typeface="+mn-ea"/>
                <a:cs typeface="+mn-cs"/>
              </a:rPr>
              <a:t>。，</a:t>
            </a:r>
            <a:r>
              <a:rPr lang="en-US" altLang="zh-CN" sz="1200" b="1" i="0" u="none" strike="noStrike" kern="1200" dirty="0">
                <a:solidFill>
                  <a:schemeClr val="tx1"/>
                </a:solidFill>
                <a:effectLst/>
                <a:latin typeface="+mn-lt"/>
                <a:ea typeface="+mn-ea"/>
                <a:cs typeface="+mn-cs"/>
              </a:rPr>
              <a:t>2013</a:t>
            </a:r>
            <a:r>
              <a:rPr lang="zh-CN" altLang="en-US" sz="1200" b="1" i="0" u="none" strike="noStrike" kern="1200" dirty="0">
                <a:solidFill>
                  <a:schemeClr val="tx1"/>
                </a:solidFill>
                <a:effectLst/>
                <a:latin typeface="+mn-lt"/>
                <a:ea typeface="+mn-ea"/>
                <a:cs typeface="+mn-cs"/>
              </a:rPr>
              <a:t>）或学习每个权重的</a:t>
            </a:r>
            <a:r>
              <a:rPr lang="en-US" altLang="zh-CN" sz="1200" b="1" i="0" u="none" strike="noStrike" kern="1200" dirty="0">
                <a:solidFill>
                  <a:schemeClr val="tx1"/>
                </a:solidFill>
                <a:effectLst/>
                <a:latin typeface="+mn-lt"/>
                <a:ea typeface="+mn-ea"/>
                <a:cs typeface="+mn-cs"/>
              </a:rPr>
              <a:t>dropout</a:t>
            </a:r>
            <a:r>
              <a:rPr lang="zh-CN" altLang="en-US" sz="1200" b="1" i="0" u="none" strike="noStrike" kern="1200" dirty="0">
                <a:solidFill>
                  <a:schemeClr val="tx1"/>
                </a:solidFill>
                <a:effectLst/>
                <a:latin typeface="+mn-lt"/>
                <a:ea typeface="+mn-ea"/>
                <a:cs typeface="+mn-cs"/>
              </a:rPr>
              <a:t>概率（</a:t>
            </a:r>
            <a:r>
              <a:rPr lang="en-US" altLang="zh-CN" sz="1200" b="1" i="0" u="none" strike="noStrike" kern="1200" dirty="0" err="1">
                <a:solidFill>
                  <a:schemeClr val="tx1"/>
                </a:solidFill>
                <a:effectLst/>
                <a:latin typeface="+mn-lt"/>
                <a:ea typeface="+mn-ea"/>
                <a:cs typeface="+mn-cs"/>
              </a:rPr>
              <a:t>Molchanov</a:t>
            </a:r>
            <a:r>
              <a:rPr lang="zh-CN" altLang="en-US" sz="1200" b="1" i="0" u="none" strike="noStrike" kern="1200" dirty="0">
                <a:solidFill>
                  <a:schemeClr val="tx1"/>
                </a:solidFill>
                <a:effectLst/>
                <a:latin typeface="+mn-lt"/>
                <a:ea typeface="+mn-ea"/>
                <a:cs typeface="+mn-cs"/>
              </a:rPr>
              <a:t>等，</a:t>
            </a:r>
            <a:r>
              <a:rPr lang="en-US" altLang="zh-CN" sz="1200" b="1" i="0" u="none" strike="noStrike" kern="1200" dirty="0">
                <a:solidFill>
                  <a:schemeClr val="tx1"/>
                </a:solidFill>
                <a:effectLst/>
                <a:latin typeface="+mn-lt"/>
                <a:ea typeface="+mn-ea"/>
                <a:cs typeface="+mn-cs"/>
              </a:rPr>
              <a:t>2017; </a:t>
            </a:r>
            <a:r>
              <a:rPr lang="en-US" altLang="zh-CN" sz="1200" b="1" i="0" u="none" strike="noStrike" kern="1200" dirty="0" err="1">
                <a:solidFill>
                  <a:schemeClr val="tx1"/>
                </a:solidFill>
                <a:effectLst/>
                <a:latin typeface="+mn-lt"/>
                <a:ea typeface="+mn-ea"/>
                <a:cs typeface="+mn-cs"/>
              </a:rPr>
              <a:t>Louizos</a:t>
            </a:r>
            <a:r>
              <a:rPr lang="zh-CN" altLang="en-US" sz="1200" b="1" i="0" u="none" strike="noStrike" kern="1200" dirty="0">
                <a:solidFill>
                  <a:schemeClr val="tx1"/>
                </a:solidFill>
                <a:effectLst/>
                <a:latin typeface="+mn-lt"/>
                <a:ea typeface="+mn-ea"/>
                <a:cs typeface="+mn-cs"/>
              </a:rPr>
              <a:t>等）可以使中奖彩票更容易找到。</a:t>
            </a: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23</a:t>
            </a:fld>
            <a:endParaRPr lang="zh-CN" altLang="en-US"/>
          </a:p>
        </p:txBody>
      </p:sp>
    </p:spTree>
    <p:extLst>
      <p:ext uri="{BB962C8B-B14F-4D97-AF65-F5344CB8AC3E}">
        <p14:creationId xmlns:p14="http://schemas.microsoft.com/office/powerpoint/2010/main" val="9554458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在这里，我们研究了神经网络上的彩票假设，这些假设唤起了实践中使用的架构和技术。具体而言，我们考虑</a:t>
            </a:r>
            <a:r>
              <a:rPr lang="en-US" altLang="zh-CN" dirty="0">
                <a:effectLst/>
              </a:rPr>
              <a:t>VGG</a:t>
            </a:r>
            <a:r>
              <a:rPr lang="zh-CN" altLang="en-US" dirty="0">
                <a:effectLst/>
              </a:rPr>
              <a:t>型深度卷积网络（</a:t>
            </a:r>
            <a:r>
              <a:rPr lang="en-US" altLang="zh-CN" dirty="0">
                <a:effectLst/>
              </a:rPr>
              <a:t>CIFAR10-Simonyan</a:t>
            </a:r>
            <a:r>
              <a:rPr lang="zh-CN" altLang="en-US" dirty="0">
                <a:effectLst/>
              </a:rPr>
              <a:t>和</a:t>
            </a:r>
            <a:r>
              <a:rPr lang="en-US" altLang="zh-CN" dirty="0">
                <a:effectLst/>
              </a:rPr>
              <a:t>Zisserman</a:t>
            </a:r>
            <a:r>
              <a:rPr lang="zh-CN" altLang="en-US" dirty="0">
                <a:effectLst/>
              </a:rPr>
              <a:t>（</a:t>
            </a:r>
            <a:r>
              <a:rPr lang="en-US" altLang="zh-CN" dirty="0">
                <a:effectLst/>
              </a:rPr>
              <a:t>2014</a:t>
            </a:r>
            <a:r>
              <a:rPr lang="zh-CN" altLang="en-US" dirty="0">
                <a:effectLst/>
              </a:rPr>
              <a:t>）上的</a:t>
            </a:r>
            <a:r>
              <a:rPr lang="en-US" altLang="zh-CN" dirty="0">
                <a:effectLst/>
              </a:rPr>
              <a:t>VGG-19</a:t>
            </a:r>
            <a:r>
              <a:rPr lang="zh-CN" altLang="en-US" dirty="0">
                <a:effectLst/>
              </a:rPr>
              <a:t>）和残余网络（</a:t>
            </a:r>
            <a:r>
              <a:rPr lang="en-US" altLang="zh-CN" dirty="0">
                <a:effectLst/>
              </a:rPr>
              <a:t>CIFAR10-He</a:t>
            </a:r>
            <a:r>
              <a:rPr lang="zh-CN" altLang="en-US" dirty="0">
                <a:effectLst/>
              </a:rPr>
              <a:t>等人（</a:t>
            </a:r>
            <a:r>
              <a:rPr lang="en-US" altLang="zh-CN" dirty="0">
                <a:effectLst/>
              </a:rPr>
              <a:t>2016</a:t>
            </a:r>
            <a:r>
              <a:rPr lang="zh-CN" altLang="en-US" dirty="0">
                <a:effectLst/>
              </a:rPr>
              <a:t>）上的</a:t>
            </a:r>
            <a:r>
              <a:rPr lang="en-US" altLang="zh-CN" dirty="0">
                <a:effectLst/>
              </a:rPr>
              <a:t>Resnet-18</a:t>
            </a:r>
            <a:r>
              <a:rPr lang="zh-CN" altLang="en-US" dirty="0">
                <a:effectLst/>
              </a:rPr>
              <a:t>）。这些网络</a:t>
            </a:r>
            <a:r>
              <a:rPr lang="zh-CN" altLang="en-US" b="1" dirty="0">
                <a:effectLst/>
              </a:rPr>
              <a:t>通过</a:t>
            </a:r>
            <a:r>
              <a:rPr lang="en-US" altLang="zh-CN" b="1" dirty="0" err="1">
                <a:effectLst/>
              </a:rPr>
              <a:t>batchnorm</a:t>
            </a:r>
            <a:r>
              <a:rPr lang="zh-CN" altLang="en-US" b="1" dirty="0">
                <a:effectLst/>
              </a:rPr>
              <a:t>，权重衰减，降低学习率计划和增强的训练数据</a:t>
            </a:r>
            <a:r>
              <a:rPr lang="zh-CN" altLang="en-US" dirty="0">
                <a:effectLst/>
              </a:rPr>
              <a:t>进行训练。我们继续为所有这些架构找到中奖彩票</a:t>
            </a:r>
            <a:r>
              <a:rPr lang="en-US" altLang="zh-CN" dirty="0">
                <a:effectLst/>
              </a:rPr>
              <a:t>; </a:t>
            </a:r>
            <a:r>
              <a:rPr lang="zh-CN" altLang="en-US" dirty="0">
                <a:effectLst/>
              </a:rPr>
              <a:t>然而，我们发现它们的方法，</a:t>
            </a:r>
            <a:r>
              <a:rPr lang="zh-CN" altLang="en-US" b="1" dirty="0">
                <a:effectLst/>
              </a:rPr>
              <a:t>迭代修剪，对所使用的特定学习率很敏感</a:t>
            </a:r>
            <a:r>
              <a:rPr lang="zh-CN" altLang="en-US" dirty="0">
                <a:effectLst/>
              </a:rPr>
              <a:t>。在这些实验中，我们不是测量早期停止时间（对于这些较大的网络，与学习速率计划纠缠在一起），</a:t>
            </a:r>
            <a:r>
              <a:rPr lang="zh-CN" altLang="en-US" b="1" dirty="0">
                <a:effectLst/>
              </a:rPr>
              <a:t>而是在训练期间的几个时刻绘制准确度，以说明准确度提高的相对速率</a:t>
            </a:r>
            <a:r>
              <a:rPr lang="zh-CN" altLang="en-US" dirty="0">
                <a:effectLst/>
              </a:rPr>
              <a:t>。</a:t>
            </a:r>
          </a:p>
          <a:p>
            <a:endParaRPr lang="en-US" altLang="zh-CN" sz="1200" b="0" i="0" u="none" strike="noStrike" kern="1200" dirty="0">
              <a:solidFill>
                <a:schemeClr val="tx1"/>
              </a:solidFill>
              <a:effectLst/>
              <a:latin typeface="+mn-lt"/>
              <a:ea typeface="+mn-ea"/>
              <a:cs typeface="+mn-cs"/>
            </a:endParaRPr>
          </a:p>
          <a:p>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全局剪枝。在</a:t>
            </a:r>
            <a:r>
              <a:rPr lang="en-US" altLang="zh-CN" sz="1200" b="0" i="0" u="none" strike="noStrike" kern="1200" dirty="0" err="1">
                <a:solidFill>
                  <a:schemeClr val="tx1"/>
                </a:solidFill>
                <a:effectLst/>
                <a:latin typeface="+mn-lt"/>
                <a:ea typeface="+mn-ea"/>
                <a:cs typeface="+mn-cs"/>
              </a:rPr>
              <a:t>Lenet</a:t>
            </a:r>
            <a:r>
              <a:rPr lang="zh-CN" altLang="en-US" sz="1200" b="0" i="0" u="none" strike="noStrike" kern="1200" dirty="0">
                <a:solidFill>
                  <a:schemeClr val="tx1"/>
                </a:solidFill>
                <a:effectLst/>
                <a:latin typeface="+mn-lt"/>
                <a:ea typeface="+mn-ea"/>
                <a:cs typeface="+mn-cs"/>
              </a:rPr>
              <a:t>和</a:t>
            </a:r>
            <a:r>
              <a:rPr lang="en-US" altLang="zh-CN" sz="1200" b="0" i="0" u="none" strike="noStrike" kern="1200" dirty="0">
                <a:solidFill>
                  <a:schemeClr val="tx1"/>
                </a:solidFill>
                <a:effectLst/>
                <a:latin typeface="+mn-lt"/>
                <a:ea typeface="+mn-ea"/>
                <a:cs typeface="+mn-cs"/>
              </a:rPr>
              <a:t>Conv-2/4/6</a:t>
            </a:r>
            <a:r>
              <a:rPr lang="zh-CN" altLang="en-US" sz="1200" b="0" i="0" u="none" strike="noStrike" kern="1200" dirty="0">
                <a:solidFill>
                  <a:schemeClr val="tx1"/>
                </a:solidFill>
                <a:effectLst/>
                <a:latin typeface="+mn-lt"/>
                <a:ea typeface="+mn-ea"/>
                <a:cs typeface="+mn-cs"/>
              </a:rPr>
              <a:t>上，我们以相同的比例分别修剪每一层。对于</a:t>
            </a:r>
            <a:r>
              <a:rPr lang="en-US" altLang="zh-CN" sz="1200" b="0" i="0" u="none" strike="noStrike" kern="1200" dirty="0">
                <a:solidFill>
                  <a:schemeClr val="tx1"/>
                </a:solidFill>
                <a:effectLst/>
                <a:latin typeface="+mn-lt"/>
                <a:ea typeface="+mn-ea"/>
                <a:cs typeface="+mn-cs"/>
              </a:rPr>
              <a:t>Resnet-18</a:t>
            </a:r>
            <a:r>
              <a:rPr lang="zh-CN" altLang="en-US" sz="1200" b="0" i="0" u="none" strike="noStrike" kern="1200" dirty="0">
                <a:solidFill>
                  <a:schemeClr val="tx1"/>
                </a:solidFill>
                <a:effectLst/>
                <a:latin typeface="+mn-lt"/>
                <a:ea typeface="+mn-ea"/>
                <a:cs typeface="+mn-cs"/>
              </a:rPr>
              <a:t>和</a:t>
            </a:r>
            <a:r>
              <a:rPr lang="en-US" altLang="zh-CN" sz="1200" b="0" i="0" u="none" strike="noStrike" kern="1200" dirty="0">
                <a:solidFill>
                  <a:schemeClr val="tx1"/>
                </a:solidFill>
                <a:effectLst/>
                <a:latin typeface="+mn-lt"/>
                <a:ea typeface="+mn-ea"/>
                <a:cs typeface="+mn-cs"/>
              </a:rPr>
              <a:t>VGG-19</a:t>
            </a:r>
            <a:r>
              <a:rPr lang="zh-CN" altLang="en-US" sz="1200" b="0" i="0" u="none" strike="noStrike" kern="1200" dirty="0">
                <a:solidFill>
                  <a:schemeClr val="tx1"/>
                </a:solidFill>
                <a:effectLst/>
                <a:latin typeface="+mn-lt"/>
                <a:ea typeface="+mn-ea"/>
                <a:cs typeface="+mn-cs"/>
              </a:rPr>
              <a:t>，我们稍微修改了这个策略：</a:t>
            </a:r>
            <a:r>
              <a:rPr lang="zh-CN" altLang="en-US" sz="1200" b="1" i="0" u="none" strike="noStrike" kern="1200" dirty="0">
                <a:solidFill>
                  <a:schemeClr val="tx1"/>
                </a:solidFill>
                <a:effectLst/>
                <a:latin typeface="+mn-lt"/>
                <a:ea typeface="+mn-ea"/>
                <a:cs typeface="+mn-cs"/>
              </a:rPr>
              <a:t>我们在全局范围内修剪这些更深层的网络，在所有卷积层中共同去除最低幅度的权重</a:t>
            </a:r>
            <a:r>
              <a:rPr lang="zh-CN" altLang="en-US" sz="1200" b="0" i="0" u="none" strike="noStrike" kern="1200" dirty="0">
                <a:solidFill>
                  <a:schemeClr val="tx1"/>
                </a:solidFill>
                <a:effectLst/>
                <a:latin typeface="+mn-lt"/>
                <a:ea typeface="+mn-ea"/>
                <a:cs typeface="+mn-cs"/>
              </a:rPr>
              <a:t>。在附录</a:t>
            </a:r>
            <a:r>
              <a:rPr lang="en-US" altLang="zh-CN" sz="1200" b="0" i="0" u="none" strike="noStrike" kern="1200" dirty="0">
                <a:solidFill>
                  <a:schemeClr val="tx1"/>
                </a:solidFill>
                <a:effectLst/>
                <a:latin typeface="+mn-lt"/>
                <a:ea typeface="+mn-ea"/>
                <a:cs typeface="+mn-cs"/>
              </a:rPr>
              <a:t>I.1</a:t>
            </a:r>
            <a:r>
              <a:rPr lang="zh-CN" altLang="en-US" sz="1200" b="0" i="0" u="none" strike="noStrike" kern="1200" dirty="0">
                <a:solidFill>
                  <a:schemeClr val="tx1"/>
                </a:solidFill>
                <a:effectLst/>
                <a:latin typeface="+mn-lt"/>
                <a:ea typeface="+mn-ea"/>
                <a:cs typeface="+mn-cs"/>
              </a:rPr>
              <a:t>中，我们发现全局修剪确定了</a:t>
            </a:r>
            <a:r>
              <a:rPr lang="en-US" altLang="zh-CN" sz="1200" b="0" i="0" u="none" strike="noStrike" kern="1200" dirty="0">
                <a:solidFill>
                  <a:schemeClr val="tx1"/>
                </a:solidFill>
                <a:effectLst/>
                <a:latin typeface="+mn-lt"/>
                <a:ea typeface="+mn-ea"/>
                <a:cs typeface="+mn-cs"/>
              </a:rPr>
              <a:t>Resnet-18</a:t>
            </a:r>
            <a:r>
              <a:rPr lang="zh-CN" altLang="en-US" sz="1200" b="0" i="0" u="none" strike="noStrike" kern="1200" dirty="0">
                <a:solidFill>
                  <a:schemeClr val="tx1"/>
                </a:solidFill>
                <a:effectLst/>
                <a:latin typeface="+mn-lt"/>
                <a:ea typeface="+mn-ea"/>
                <a:cs typeface="+mn-cs"/>
              </a:rPr>
              <a:t>和</a:t>
            </a:r>
            <a:r>
              <a:rPr lang="en-US" altLang="zh-CN" sz="1200" b="0" i="0" u="none" strike="noStrike" kern="1200" dirty="0">
                <a:solidFill>
                  <a:schemeClr val="tx1"/>
                </a:solidFill>
                <a:effectLst/>
                <a:latin typeface="+mn-lt"/>
                <a:ea typeface="+mn-ea"/>
                <a:cs typeface="+mn-cs"/>
              </a:rPr>
              <a:t>VGG-19</a:t>
            </a:r>
            <a:r>
              <a:rPr lang="zh-CN" altLang="en-US" sz="1200" b="0" i="0" u="none" strike="noStrike" kern="1200" dirty="0">
                <a:solidFill>
                  <a:schemeClr val="tx1"/>
                </a:solidFill>
                <a:effectLst/>
                <a:latin typeface="+mn-lt"/>
                <a:ea typeface="+mn-ea"/>
                <a:cs typeface="+mn-cs"/>
              </a:rPr>
              <a:t>的较小中奖票。我们对此行为的推测解释如下：对于这些更深层次的网络，某些层具有比其他层更多的参数。例如，</a:t>
            </a:r>
            <a:r>
              <a:rPr lang="en-US" altLang="zh-CN" sz="1200" b="0" i="0" u="none" strike="noStrike" kern="1200" dirty="0">
                <a:solidFill>
                  <a:schemeClr val="tx1"/>
                </a:solidFill>
                <a:effectLst/>
                <a:latin typeface="+mn-lt"/>
                <a:ea typeface="+mn-ea"/>
                <a:cs typeface="+mn-cs"/>
              </a:rPr>
              <a:t>VGG-19</a:t>
            </a:r>
            <a:r>
              <a:rPr lang="zh-CN" altLang="en-US" sz="1200" b="0" i="0" u="none" strike="noStrike" kern="1200" dirty="0">
                <a:solidFill>
                  <a:schemeClr val="tx1"/>
                </a:solidFill>
                <a:effectLst/>
                <a:latin typeface="+mn-lt"/>
                <a:ea typeface="+mn-ea"/>
                <a:cs typeface="+mn-cs"/>
              </a:rPr>
              <a:t>的前两个卷积层有</a:t>
            </a:r>
            <a:r>
              <a:rPr lang="en-US" altLang="zh-CN" sz="1200" b="0" i="0" u="none" strike="noStrike" kern="1200" dirty="0">
                <a:solidFill>
                  <a:schemeClr val="tx1"/>
                </a:solidFill>
                <a:effectLst/>
                <a:latin typeface="+mn-lt"/>
                <a:ea typeface="+mn-ea"/>
                <a:cs typeface="+mn-cs"/>
              </a:rPr>
              <a:t>1728</a:t>
            </a:r>
            <a:r>
              <a:rPr lang="zh-CN" altLang="en-US" sz="1200" b="0" i="0" u="none" strike="noStrike" kern="1200" dirty="0">
                <a:solidFill>
                  <a:schemeClr val="tx1"/>
                </a:solidFill>
                <a:effectLst/>
                <a:latin typeface="+mn-lt"/>
                <a:ea typeface="+mn-ea"/>
                <a:cs typeface="+mn-cs"/>
              </a:rPr>
              <a:t>和</a:t>
            </a:r>
            <a:r>
              <a:rPr lang="en-US" altLang="zh-CN" sz="1200" b="0" i="0" u="none" strike="noStrike" kern="1200" dirty="0">
                <a:solidFill>
                  <a:schemeClr val="tx1"/>
                </a:solidFill>
                <a:effectLst/>
                <a:latin typeface="+mn-lt"/>
                <a:ea typeface="+mn-ea"/>
                <a:cs typeface="+mn-cs"/>
              </a:rPr>
              <a:t>36864</a:t>
            </a:r>
            <a:r>
              <a:rPr lang="zh-CN" altLang="en-US" sz="1200" b="0" i="0" u="none" strike="noStrike" kern="1200" dirty="0">
                <a:solidFill>
                  <a:schemeClr val="tx1"/>
                </a:solidFill>
                <a:effectLst/>
                <a:latin typeface="+mn-lt"/>
                <a:ea typeface="+mn-ea"/>
                <a:cs typeface="+mn-cs"/>
              </a:rPr>
              <a:t>个参数，而最后一个有</a:t>
            </a:r>
            <a:r>
              <a:rPr lang="en-US" altLang="zh-CN" sz="1200" b="0" i="0" u="none" strike="noStrike" kern="1200" dirty="0">
                <a:solidFill>
                  <a:schemeClr val="tx1"/>
                </a:solidFill>
                <a:effectLst/>
                <a:latin typeface="+mn-lt"/>
                <a:ea typeface="+mn-ea"/>
                <a:cs typeface="+mn-cs"/>
              </a:rPr>
              <a:t>235</a:t>
            </a:r>
            <a:r>
              <a:rPr lang="zh-CN" altLang="en-US" sz="1200" b="0" i="0" u="none" strike="noStrike" kern="1200" dirty="0">
                <a:solidFill>
                  <a:schemeClr val="tx1"/>
                </a:solidFill>
                <a:effectLst/>
                <a:latin typeface="+mn-lt"/>
                <a:ea typeface="+mn-ea"/>
                <a:cs typeface="+mn-cs"/>
              </a:rPr>
              <a:t>万个。</a:t>
            </a:r>
            <a:r>
              <a:rPr lang="zh-CN" altLang="en-US" sz="1200" b="1" i="0" u="none" strike="noStrike" kern="1200" dirty="0">
                <a:solidFill>
                  <a:schemeClr val="tx1"/>
                </a:solidFill>
                <a:effectLst/>
                <a:latin typeface="+mn-lt"/>
                <a:ea typeface="+mn-ea"/>
                <a:cs typeface="+mn-cs"/>
              </a:rPr>
              <a:t>当所有图层以相同的速率修剪时，这些较小的图层成为瓶颈，使我们无法识别最小的中奖票。全局修剪可以避免这种陷阱。</a:t>
            </a: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24</a:t>
            </a:fld>
            <a:endParaRPr lang="zh-CN" altLang="en-US"/>
          </a:p>
        </p:txBody>
      </p:sp>
    </p:spTree>
    <p:extLst>
      <p:ext uri="{BB962C8B-B14F-4D97-AF65-F5344CB8AC3E}">
        <p14:creationId xmlns:p14="http://schemas.microsoft.com/office/powerpoint/2010/main" val="30590029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我们使用相同的训练方案和超参数：</a:t>
            </a:r>
            <a:r>
              <a:rPr lang="en-US" altLang="zh-CN" dirty="0">
                <a:effectLst/>
              </a:rPr>
              <a:t>160</a:t>
            </a:r>
            <a:r>
              <a:rPr lang="zh-CN" altLang="en-US" dirty="0">
                <a:effectLst/>
              </a:rPr>
              <a:t>个</a:t>
            </a:r>
            <a:r>
              <a:rPr lang="en-US" altLang="zh-CN" dirty="0">
                <a:effectLst/>
              </a:rPr>
              <a:t>epochs</a:t>
            </a:r>
            <a:r>
              <a:rPr lang="zh-CN" altLang="en-US" dirty="0">
                <a:effectLst/>
              </a:rPr>
              <a:t>（</a:t>
            </a:r>
            <a:r>
              <a:rPr lang="en-US" altLang="zh-CN" dirty="0">
                <a:effectLst/>
              </a:rPr>
              <a:t>112,480</a:t>
            </a:r>
            <a:r>
              <a:rPr lang="zh-CN" altLang="en-US" dirty="0">
                <a:effectLst/>
              </a:rPr>
              <a:t>次迭代），其中</a:t>
            </a:r>
            <a:r>
              <a:rPr lang="en-US" altLang="zh-CN" dirty="0">
                <a:effectLst/>
              </a:rPr>
              <a:t>SGD</a:t>
            </a:r>
            <a:r>
              <a:rPr lang="zh-CN" altLang="en-US" dirty="0">
                <a:effectLst/>
              </a:rPr>
              <a:t>具有动量（</a:t>
            </a:r>
            <a:r>
              <a:rPr lang="en-US" altLang="zh-CN" dirty="0">
                <a:effectLst/>
              </a:rPr>
              <a:t>0.9</a:t>
            </a:r>
            <a:r>
              <a:rPr lang="zh-CN" altLang="en-US" dirty="0">
                <a:effectLst/>
              </a:rPr>
              <a:t>）并且在</a:t>
            </a:r>
            <a:r>
              <a:rPr lang="en-US" altLang="zh-CN" dirty="0">
                <a:effectLst/>
              </a:rPr>
              <a:t>80</a:t>
            </a:r>
            <a:r>
              <a:rPr lang="zh-CN" altLang="en-US" dirty="0">
                <a:effectLst/>
              </a:rPr>
              <a:t>和</a:t>
            </a:r>
            <a:r>
              <a:rPr lang="en-US" altLang="zh-CN" dirty="0">
                <a:effectLst/>
              </a:rPr>
              <a:t>120</a:t>
            </a:r>
            <a:r>
              <a:rPr lang="zh-CN" altLang="en-US" dirty="0">
                <a:effectLst/>
              </a:rPr>
              <a:t>个时期将学习率降低</a:t>
            </a:r>
            <a:r>
              <a:rPr lang="en-US" altLang="zh-CN" dirty="0">
                <a:effectLst/>
              </a:rPr>
              <a:t>10</a:t>
            </a:r>
            <a:r>
              <a:rPr lang="zh-CN" altLang="en-US" dirty="0">
                <a:effectLst/>
              </a:rPr>
              <a:t>倍。该网络有</a:t>
            </a:r>
            <a:r>
              <a:rPr lang="en-US" altLang="zh-CN" dirty="0">
                <a:effectLst/>
              </a:rPr>
              <a:t>2000</a:t>
            </a:r>
            <a:r>
              <a:rPr lang="zh-CN" altLang="en-US" dirty="0">
                <a:effectLst/>
              </a:rPr>
              <a:t>万个参数。图</a:t>
            </a:r>
            <a:r>
              <a:rPr lang="en-US" altLang="zh-CN" dirty="0">
                <a:effectLst/>
              </a:rPr>
              <a:t>7</a:t>
            </a:r>
            <a:r>
              <a:rPr lang="zh-CN" altLang="en-US" dirty="0">
                <a:effectLst/>
              </a:rPr>
              <a:t>显示了在</a:t>
            </a:r>
            <a:r>
              <a:rPr lang="zh-CN" altLang="en-US" b="1" dirty="0">
                <a:effectLst/>
              </a:rPr>
              <a:t>两个初始学习率下对</a:t>
            </a:r>
            <a:r>
              <a:rPr lang="en-US" altLang="zh-CN" b="1" dirty="0">
                <a:effectLst/>
              </a:rPr>
              <a:t>VGG-19</a:t>
            </a:r>
            <a:r>
              <a:rPr lang="zh-CN" altLang="en-US" b="1" dirty="0">
                <a:effectLst/>
              </a:rPr>
              <a:t>进行迭代修剪和随机重新初始化的结果</a:t>
            </a:r>
            <a:r>
              <a:rPr lang="zh-CN" altLang="en-US" dirty="0">
                <a:effectLst/>
              </a:rPr>
              <a:t>：</a:t>
            </a:r>
            <a:r>
              <a:rPr lang="en-US" altLang="zh-CN" dirty="0">
                <a:effectLst/>
              </a:rPr>
              <a:t>0.1</a:t>
            </a:r>
            <a:r>
              <a:rPr lang="zh-CN" altLang="en-US" dirty="0">
                <a:effectLst/>
              </a:rPr>
              <a:t>（在</a:t>
            </a:r>
            <a:r>
              <a:rPr lang="en-US" altLang="zh-CN" dirty="0">
                <a:effectLst/>
              </a:rPr>
              <a:t>Liu</a:t>
            </a:r>
            <a:r>
              <a:rPr lang="zh-CN" altLang="en-US" dirty="0">
                <a:effectLst/>
              </a:rPr>
              <a:t>等人（</a:t>
            </a:r>
            <a:r>
              <a:rPr lang="en-US" altLang="zh-CN" dirty="0">
                <a:effectLst/>
              </a:rPr>
              <a:t>2019</a:t>
            </a:r>
            <a:r>
              <a:rPr lang="zh-CN" altLang="en-US" dirty="0">
                <a:effectLst/>
              </a:rPr>
              <a:t>）中使用）和</a:t>
            </a:r>
            <a:r>
              <a:rPr lang="en-US" altLang="zh-CN" dirty="0">
                <a:effectLst/>
              </a:rPr>
              <a:t>0.01</a:t>
            </a:r>
            <a:r>
              <a:rPr lang="zh-CN" altLang="en-US" dirty="0">
                <a:effectLst/>
              </a:rPr>
              <a:t>。</a:t>
            </a:r>
            <a:r>
              <a:rPr lang="zh-CN" altLang="en-US" b="1" dirty="0">
                <a:effectLst/>
              </a:rPr>
              <a:t>在较高的学习速率下，迭代修剪不能找到中奖票，并且性能并不比修剪后的网络随机重新初始化时更好</a:t>
            </a:r>
            <a:r>
              <a:rPr lang="zh-CN" altLang="en-US" dirty="0">
                <a:effectLst/>
              </a:rPr>
              <a:t>。</a:t>
            </a:r>
            <a:r>
              <a:rPr lang="zh-CN" altLang="en-US" b="1" dirty="0">
                <a:effectLst/>
              </a:rPr>
              <a:t>但是，在较低的学习速率下，通常的模式重新出现，子网络保持在原始精度的</a:t>
            </a:r>
            <a:r>
              <a:rPr lang="en-US" altLang="zh-CN" b="1" dirty="0">
                <a:effectLst/>
              </a:rPr>
              <a:t>1</a:t>
            </a:r>
            <a:r>
              <a:rPr lang="zh-CN" altLang="en-US" b="1" dirty="0">
                <a:effectLst/>
              </a:rPr>
              <a:t>个百分点内，</a:t>
            </a:r>
            <a:r>
              <a:rPr lang="zh-CN" altLang="en-US" dirty="0">
                <a:effectLst/>
              </a:rPr>
              <a:t>而</a:t>
            </a:r>
            <a:r>
              <a:rPr lang="en-US" altLang="zh-CN" dirty="0">
                <a:effectLst/>
              </a:rPr>
              <a:t>Pm≥3.5</a:t>
            </a:r>
            <a:r>
              <a:rPr lang="zh-CN" altLang="en-US" dirty="0">
                <a:effectLst/>
              </a:rPr>
              <a:t>％。 （</a:t>
            </a:r>
            <a:r>
              <a:rPr lang="zh-CN" altLang="en-US" b="1" dirty="0">
                <a:effectLst/>
              </a:rPr>
              <a:t>他们不是中彩票，因为它们与原始准确度不匹配。</a:t>
            </a:r>
            <a:r>
              <a:rPr lang="zh-CN" altLang="en-US" dirty="0">
                <a:effectLst/>
              </a:rPr>
              <a:t>）当随机重新初始化时，子网络会失去准确性，因为它们与本文中的其他实验一样被修剪。尽管这些子网在训练早期学习的速度比未传播的网络快（图</a:t>
            </a:r>
            <a:r>
              <a:rPr lang="en-US" altLang="zh-CN" dirty="0">
                <a:effectLst/>
              </a:rPr>
              <a:t>7</a:t>
            </a:r>
            <a:r>
              <a:rPr lang="zh-CN" altLang="en-US" dirty="0">
                <a:effectLst/>
              </a:rPr>
              <a:t>左），但</a:t>
            </a:r>
            <a:r>
              <a:rPr lang="zh-CN" altLang="en-US" b="1" dirty="0">
                <a:effectLst/>
              </a:rPr>
              <a:t>由于较低的初始学习速率，这种准确性优势在训练后期会逐渐消失。但是，这些子网仍然比重新初始化时学得更快。</a:t>
            </a: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为了</a:t>
            </a:r>
            <a:r>
              <a:rPr lang="zh-CN" altLang="en-US" b="1" dirty="0">
                <a:effectLst/>
              </a:rPr>
              <a:t>弥合较低学习率的彩票行为与较高学习率的准确性优势之间的差距</a:t>
            </a:r>
            <a:r>
              <a:rPr lang="zh-CN" altLang="en-US" dirty="0">
                <a:effectLst/>
              </a:rPr>
              <a:t>，我们探讨了从</a:t>
            </a:r>
            <a:r>
              <a:rPr lang="en-US" altLang="zh-CN" dirty="0">
                <a:effectLst/>
              </a:rPr>
              <a:t>0</a:t>
            </a:r>
            <a:r>
              <a:rPr lang="zh-CN" altLang="en-US" dirty="0">
                <a:effectLst/>
              </a:rPr>
              <a:t>到初始学习率的线性学习率预热</a:t>
            </a:r>
            <a:r>
              <a:rPr lang="en-US" altLang="zh-CN" dirty="0">
                <a:effectLst/>
              </a:rPr>
              <a:t>(warmup)</a:t>
            </a:r>
            <a:r>
              <a:rPr lang="zh-CN" altLang="en-US" dirty="0">
                <a:effectLst/>
              </a:rPr>
              <a:t>对</a:t>
            </a:r>
            <a:r>
              <a:rPr lang="en-US" altLang="zh-CN" dirty="0">
                <a:effectLst/>
              </a:rPr>
              <a:t>k</a:t>
            </a:r>
            <a:r>
              <a:rPr lang="zh-CN" altLang="en-US" dirty="0">
                <a:effectLst/>
              </a:rPr>
              <a:t>次迭代的影响。在学习率</a:t>
            </a:r>
            <a:r>
              <a:rPr lang="en-US" altLang="zh-CN" dirty="0">
                <a:effectLst/>
              </a:rPr>
              <a:t>0.1</a:t>
            </a:r>
            <a:r>
              <a:rPr lang="zh-CN" altLang="en-US" dirty="0">
                <a:effectLst/>
              </a:rPr>
              <a:t>下以预热</a:t>
            </a:r>
            <a:r>
              <a:rPr lang="en-US" altLang="zh-CN" dirty="0">
                <a:effectLst/>
              </a:rPr>
              <a:t>(warmup)</a:t>
            </a:r>
            <a:r>
              <a:rPr lang="zh-CN" altLang="en-US" dirty="0">
                <a:effectLst/>
              </a:rPr>
              <a:t>（</a:t>
            </a:r>
            <a:r>
              <a:rPr lang="en-US" altLang="zh-CN" dirty="0">
                <a:effectLst/>
              </a:rPr>
              <a:t>k = 10000</a:t>
            </a:r>
            <a:r>
              <a:rPr lang="zh-CN" altLang="en-US" dirty="0">
                <a:effectLst/>
              </a:rPr>
              <a:t>，绿线）训练</a:t>
            </a:r>
            <a:r>
              <a:rPr lang="en-US" altLang="zh-CN" dirty="0">
                <a:effectLst/>
              </a:rPr>
              <a:t>VGG-19</a:t>
            </a:r>
            <a:r>
              <a:rPr lang="zh-CN" altLang="en-US" dirty="0">
                <a:effectLst/>
              </a:rPr>
              <a:t>可以将未剪枝网络的测试精度提高大约一个百分点。热身</a:t>
            </a:r>
            <a:r>
              <a:rPr lang="en-US" altLang="zh-CN" dirty="0">
                <a:effectLst/>
              </a:rPr>
              <a:t>(warmup)</a:t>
            </a:r>
            <a:r>
              <a:rPr lang="zh-CN" altLang="en-US" dirty="0">
                <a:effectLst/>
              </a:rPr>
              <a:t>可以获得中奖彩票，</a:t>
            </a:r>
            <a:r>
              <a:rPr lang="zh-CN" altLang="en-US" b="1" dirty="0">
                <a:effectLst/>
              </a:rPr>
              <a:t>当</a:t>
            </a:r>
            <a:r>
              <a:rPr lang="en-US" altLang="zh-CN" b="1" dirty="0">
                <a:effectLst/>
              </a:rPr>
              <a:t>Pm≥1.5</a:t>
            </a:r>
            <a:r>
              <a:rPr lang="zh-CN" altLang="en-US" b="1" dirty="0">
                <a:effectLst/>
              </a:rPr>
              <a:t>％时超过此初始准确度</a:t>
            </a:r>
            <a:r>
              <a:rPr lang="zh-CN" altLang="en-US" dirty="0">
                <a:effectLst/>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25</a:t>
            </a:fld>
            <a:endParaRPr lang="zh-CN" altLang="en-US"/>
          </a:p>
        </p:txBody>
      </p:sp>
    </p:spTree>
    <p:extLst>
      <p:ext uri="{BB962C8B-B14F-4D97-AF65-F5344CB8AC3E}">
        <p14:creationId xmlns:p14="http://schemas.microsoft.com/office/powerpoint/2010/main" val="11230150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Resnet-18</a:t>
            </a:r>
            <a:r>
              <a:rPr lang="zh-CN" altLang="en-US" dirty="0">
                <a:effectLst/>
              </a:rPr>
              <a:t>（</a:t>
            </a:r>
            <a:r>
              <a:rPr lang="en-US" altLang="zh-CN" dirty="0">
                <a:effectLst/>
              </a:rPr>
              <a:t>He et al</a:t>
            </a:r>
            <a:r>
              <a:rPr lang="zh-CN" altLang="en-US" dirty="0">
                <a:effectLst/>
              </a:rPr>
              <a:t>。，</a:t>
            </a:r>
            <a:r>
              <a:rPr lang="en-US" altLang="zh-CN" dirty="0">
                <a:effectLst/>
              </a:rPr>
              <a:t>2016</a:t>
            </a:r>
            <a:r>
              <a:rPr lang="zh-CN" altLang="en-US" dirty="0">
                <a:effectLst/>
              </a:rPr>
              <a:t>）是一个</a:t>
            </a:r>
            <a:r>
              <a:rPr lang="en-US" altLang="zh-CN" dirty="0">
                <a:effectLst/>
              </a:rPr>
              <a:t>20</a:t>
            </a:r>
            <a:r>
              <a:rPr lang="zh-CN" altLang="en-US" dirty="0">
                <a:effectLst/>
              </a:rPr>
              <a:t>层卷积网络，具有为</a:t>
            </a:r>
            <a:r>
              <a:rPr lang="en-US" altLang="zh-CN" dirty="0">
                <a:effectLst/>
              </a:rPr>
              <a:t>CIFAR10</a:t>
            </a:r>
            <a:r>
              <a:rPr lang="zh-CN" altLang="en-US" dirty="0">
                <a:effectLst/>
              </a:rPr>
              <a:t>设计的残差连接。它有</a:t>
            </a:r>
            <a:r>
              <a:rPr lang="en-US" altLang="zh-CN" dirty="0">
                <a:effectLst/>
              </a:rPr>
              <a:t>271,000</a:t>
            </a:r>
            <a:r>
              <a:rPr lang="zh-CN" altLang="en-US" dirty="0">
                <a:effectLst/>
              </a:rPr>
              <a:t>个参数。我们用</a:t>
            </a:r>
            <a:r>
              <a:rPr lang="en-US" altLang="zh-CN" dirty="0">
                <a:effectLst/>
              </a:rPr>
              <a:t>SGD</a:t>
            </a:r>
            <a:r>
              <a:rPr lang="zh-CN" altLang="en-US" dirty="0">
                <a:effectLst/>
              </a:rPr>
              <a:t>以动量（</a:t>
            </a:r>
            <a:r>
              <a:rPr lang="en-US" altLang="zh-CN" dirty="0">
                <a:effectLst/>
              </a:rPr>
              <a:t>0.9</a:t>
            </a:r>
            <a:r>
              <a:rPr lang="zh-CN" altLang="en-US" dirty="0">
                <a:effectLst/>
              </a:rPr>
              <a:t>）训练网络进行</a:t>
            </a:r>
            <a:r>
              <a:rPr lang="en-US" altLang="zh-CN" dirty="0">
                <a:effectLst/>
              </a:rPr>
              <a:t>30,000</a:t>
            </a:r>
            <a:r>
              <a:rPr lang="zh-CN" altLang="en-US" dirty="0">
                <a:effectLst/>
              </a:rPr>
              <a:t>次迭代，在</a:t>
            </a:r>
            <a:r>
              <a:rPr lang="en-US" altLang="zh-CN" dirty="0">
                <a:effectLst/>
              </a:rPr>
              <a:t>20,000</a:t>
            </a:r>
            <a:r>
              <a:rPr lang="zh-CN" altLang="en-US" dirty="0">
                <a:effectLst/>
              </a:rPr>
              <a:t>和</a:t>
            </a:r>
            <a:r>
              <a:rPr lang="en-US" altLang="zh-CN" dirty="0">
                <a:effectLst/>
              </a:rPr>
              <a:t>25,000</a:t>
            </a:r>
            <a:r>
              <a:rPr lang="zh-CN" altLang="en-US" dirty="0">
                <a:effectLst/>
              </a:rPr>
              <a:t>次迭代时将学习率降低</a:t>
            </a:r>
            <a:r>
              <a:rPr lang="en-US" altLang="zh-CN" dirty="0">
                <a:effectLst/>
              </a:rPr>
              <a:t>10</a:t>
            </a:r>
            <a:r>
              <a:rPr lang="zh-CN" altLang="en-US" dirty="0">
                <a:effectLst/>
              </a:rPr>
              <a:t>倍</a:t>
            </a:r>
            <a:r>
              <a:rPr lang="en-US" altLang="zh-CN" dirty="0">
                <a:effectLst/>
              </a:rPr>
              <a:t>(decreasing the learning rate by a factor of 10)</a:t>
            </a:r>
            <a:r>
              <a:rPr lang="zh-CN" altLang="en-US" dirty="0">
                <a:effectLst/>
              </a:rPr>
              <a:t>。图</a:t>
            </a:r>
            <a:r>
              <a:rPr lang="en-US" altLang="zh-CN" dirty="0">
                <a:effectLst/>
              </a:rPr>
              <a:t>8</a:t>
            </a:r>
            <a:r>
              <a:rPr lang="zh-CN" altLang="en-US" dirty="0">
                <a:effectLst/>
              </a:rPr>
              <a:t>显示了学习率</a:t>
            </a:r>
            <a:r>
              <a:rPr lang="en-US" altLang="zh-CN" dirty="0">
                <a:effectLst/>
              </a:rPr>
              <a:t>0.1</a:t>
            </a:r>
            <a:r>
              <a:rPr lang="zh-CN" altLang="en-US" dirty="0">
                <a:effectLst/>
              </a:rPr>
              <a:t>（在</a:t>
            </a:r>
            <a:r>
              <a:rPr lang="en-US" altLang="zh-CN" dirty="0">
                <a:effectLst/>
              </a:rPr>
              <a:t>He</a:t>
            </a:r>
            <a:r>
              <a:rPr lang="zh-CN" altLang="en-US" dirty="0">
                <a:effectLst/>
              </a:rPr>
              <a:t>等人（</a:t>
            </a:r>
            <a:r>
              <a:rPr lang="en-US" altLang="zh-CN" dirty="0">
                <a:effectLst/>
              </a:rPr>
              <a:t>2016</a:t>
            </a:r>
            <a:r>
              <a:rPr lang="zh-CN" altLang="en-US" dirty="0">
                <a:effectLst/>
              </a:rPr>
              <a:t>）中使用）和</a:t>
            </a:r>
            <a:r>
              <a:rPr lang="en-US" altLang="zh-CN" dirty="0">
                <a:effectLst/>
              </a:rPr>
              <a:t>0.01</a:t>
            </a:r>
            <a:r>
              <a:rPr lang="zh-CN" altLang="en-US" dirty="0">
                <a:effectLst/>
              </a:rPr>
              <a:t>的迭代修剪和随机重新初始化的结果。这些结果很大程度上反映了</a:t>
            </a:r>
            <a:r>
              <a:rPr lang="en-US" altLang="zh-CN" dirty="0">
                <a:effectLst/>
              </a:rPr>
              <a:t>VGG</a:t>
            </a:r>
            <a:r>
              <a:rPr lang="zh-CN" altLang="en-US" dirty="0">
                <a:effectLst/>
              </a:rPr>
              <a:t>的结果：</a:t>
            </a:r>
            <a:r>
              <a:rPr lang="zh-CN" altLang="en-US" b="1" dirty="0">
                <a:effectLst/>
              </a:rPr>
              <a:t>迭代修剪以较低的学习率获得中奖彩票，但不是较高的学习率</a:t>
            </a:r>
            <a:r>
              <a:rPr lang="zh-CN" altLang="en-US" dirty="0">
                <a:effectLst/>
              </a:rPr>
              <a:t>。较低学习率的最佳中奖门票的准确率（当</a:t>
            </a:r>
            <a:r>
              <a:rPr lang="en-US" altLang="zh-CN" dirty="0">
                <a:effectLst/>
              </a:rPr>
              <a:t>41.7</a:t>
            </a:r>
            <a:r>
              <a:rPr lang="zh-CN" altLang="en-US" dirty="0">
                <a:effectLst/>
              </a:rPr>
              <a:t>％≥</a:t>
            </a:r>
            <a:r>
              <a:rPr lang="en-US" altLang="zh-CN" dirty="0">
                <a:effectLst/>
              </a:rPr>
              <a:t>Pm≥21.9</a:t>
            </a:r>
            <a:r>
              <a:rPr lang="zh-CN" altLang="en-US" dirty="0">
                <a:effectLst/>
              </a:rPr>
              <a:t>％时，</a:t>
            </a:r>
            <a:r>
              <a:rPr lang="en-US" altLang="zh-CN" dirty="0">
                <a:effectLst/>
              </a:rPr>
              <a:t>89.5</a:t>
            </a:r>
            <a:r>
              <a:rPr lang="zh-CN" altLang="en-US" dirty="0">
                <a:effectLst/>
              </a:rPr>
              <a:t>％）在较高学习率（</a:t>
            </a:r>
            <a:r>
              <a:rPr lang="en-US" altLang="zh-CN" dirty="0">
                <a:effectLst/>
              </a:rPr>
              <a:t>90.5</a:t>
            </a:r>
            <a:r>
              <a:rPr lang="zh-CN" altLang="en-US" dirty="0">
                <a:effectLst/>
              </a:rPr>
              <a:t>％）下达不到原始网络的准确读。</a:t>
            </a:r>
            <a:r>
              <a:rPr lang="zh-CN" altLang="en-US" b="1" dirty="0">
                <a:effectLst/>
              </a:rPr>
              <a:t>在较低的学习率下，中奖票最初学习得更快（图</a:t>
            </a:r>
            <a:r>
              <a:rPr lang="en-US" altLang="zh-CN" b="1" dirty="0">
                <a:effectLst/>
              </a:rPr>
              <a:t>8</a:t>
            </a:r>
            <a:r>
              <a:rPr lang="zh-CN" altLang="en-US" b="1" dirty="0">
                <a:effectLst/>
              </a:rPr>
              <a:t>的左图），但是在训练后的较高学习率（右图）下落后于未剪枝的网络。</a:t>
            </a:r>
            <a:r>
              <a:rPr lang="zh-CN" altLang="en-US" dirty="0">
                <a:effectLst/>
              </a:rPr>
              <a:t>通过预热训练的中奖彩票在较高学习率下与未剪枝网络的准确性差距接近，在</a:t>
            </a:r>
            <a:r>
              <a:rPr lang="en-US" altLang="zh-CN" dirty="0">
                <a:effectLst/>
              </a:rPr>
              <a:t>P m = 27.1</a:t>
            </a:r>
            <a:r>
              <a:rPr lang="zh-CN" altLang="en-US" dirty="0">
                <a:effectLst/>
              </a:rPr>
              <a:t>％时，学习率</a:t>
            </a:r>
            <a:r>
              <a:rPr lang="en-US" altLang="zh-CN" dirty="0">
                <a:effectLst/>
              </a:rPr>
              <a:t>0.03</a:t>
            </a:r>
            <a:r>
              <a:rPr lang="zh-CN" altLang="en-US" dirty="0">
                <a:effectLst/>
              </a:rPr>
              <a:t>（预热，</a:t>
            </a:r>
            <a:r>
              <a:rPr lang="en-US" altLang="zh-CN" dirty="0">
                <a:effectLst/>
              </a:rPr>
              <a:t>k = 20000</a:t>
            </a:r>
            <a:r>
              <a:rPr lang="zh-CN" altLang="en-US" dirty="0">
                <a:effectLst/>
              </a:rPr>
              <a:t>）达到</a:t>
            </a:r>
            <a:r>
              <a:rPr lang="en-US" altLang="zh-CN" dirty="0">
                <a:effectLst/>
              </a:rPr>
              <a:t>90.5</a:t>
            </a:r>
            <a:r>
              <a:rPr lang="zh-CN" altLang="en-US" dirty="0">
                <a:effectLst/>
              </a:rPr>
              <a:t>％的测试准确度。对于这些超参数，当</a:t>
            </a:r>
            <a:r>
              <a:rPr lang="en-US" altLang="zh-CN" dirty="0">
                <a:effectLst/>
              </a:rPr>
              <a:t>Pm≥11.8</a:t>
            </a:r>
            <a:r>
              <a:rPr lang="zh-CN" altLang="en-US" dirty="0">
                <a:effectLst/>
              </a:rPr>
              <a:t>％时，我们仍然会获得中奖彩票。然而，</a:t>
            </a:r>
            <a:r>
              <a:rPr lang="zh-CN" altLang="en-US" b="1" dirty="0">
                <a:effectLst/>
              </a:rPr>
              <a:t>即使有热身</a:t>
            </a:r>
            <a:r>
              <a:rPr lang="en-US" altLang="zh-CN" b="1" dirty="0">
                <a:effectLst/>
              </a:rPr>
              <a:t>warmup</a:t>
            </a:r>
            <a:r>
              <a:rPr lang="zh-CN" altLang="en-US" b="1" dirty="0">
                <a:effectLst/>
              </a:rPr>
              <a:t>，我们也无法找到超参数在我们可以用原始学习率</a:t>
            </a:r>
            <a:r>
              <a:rPr lang="en-US" altLang="zh-CN" b="1" dirty="0">
                <a:effectLst/>
              </a:rPr>
              <a:t>0.1</a:t>
            </a:r>
            <a:r>
              <a:rPr lang="zh-CN" altLang="en-US" b="1" dirty="0">
                <a:effectLst/>
              </a:rPr>
              <a:t>来识别中奖彩票。</a:t>
            </a: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26</a:t>
            </a:fld>
            <a:endParaRPr lang="zh-CN" altLang="en-US"/>
          </a:p>
        </p:txBody>
      </p:sp>
    </p:spTree>
    <p:extLst>
      <p:ext uri="{BB962C8B-B14F-4D97-AF65-F5344CB8AC3E}">
        <p14:creationId xmlns:p14="http://schemas.microsoft.com/office/powerpoint/2010/main" val="408800331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我们找到</a:t>
            </a:r>
            <a:r>
              <a:rPr lang="en-US" altLang="zh-CN" dirty="0"/>
              <a:t>winning tickets </a:t>
            </a:r>
            <a:r>
              <a:rPr lang="zh-CN" altLang="en-US" dirty="0"/>
              <a:t>在全连接结构对</a:t>
            </a:r>
            <a:r>
              <a:rPr lang="en-US" altLang="zh-CN" dirty="0" err="1"/>
              <a:t>mnist</a:t>
            </a:r>
            <a:r>
              <a:rPr lang="zh-CN" altLang="en-US" dirty="0"/>
              <a:t>和卷积结构对</a:t>
            </a:r>
            <a:r>
              <a:rPr lang="en-US" altLang="zh-CN" dirty="0"/>
              <a:t>cifar10 </a:t>
            </a:r>
            <a:r>
              <a:rPr lang="zh-CN" altLang="en-US" dirty="0"/>
              <a:t>通过几个优化策略</a:t>
            </a:r>
            <a:r>
              <a:rPr lang="en-US" altLang="zh-CN" dirty="0"/>
              <a:t>(SGD, </a:t>
            </a:r>
            <a:r>
              <a:rPr lang="zh-CN" altLang="en-US" dirty="0"/>
              <a:t>动量</a:t>
            </a:r>
            <a:r>
              <a:rPr lang="en-US" altLang="zh-CN" dirty="0"/>
              <a:t>, </a:t>
            </a:r>
            <a:r>
              <a:rPr lang="en-US" altLang="zh-CN" dirty="0" err="1"/>
              <a:t>adam</a:t>
            </a:r>
            <a:r>
              <a:rPr lang="en-US" altLang="zh-CN" dirty="0"/>
              <a:t>) </a:t>
            </a:r>
            <a:r>
              <a:rPr lang="zh-CN" altLang="en-US" dirty="0"/>
              <a:t>用不同技术如</a:t>
            </a:r>
            <a:r>
              <a:rPr lang="en-US" altLang="zh-CN" dirty="0"/>
              <a:t>dropout</a:t>
            </a:r>
            <a:r>
              <a:rPr lang="zh-CN" altLang="en-US" dirty="0"/>
              <a:t>，</a:t>
            </a:r>
            <a:r>
              <a:rPr lang="en-US" altLang="zh-CN" dirty="0" err="1"/>
              <a:t>weightdecay</a:t>
            </a:r>
            <a:r>
              <a:rPr lang="zh-CN" altLang="en-US" dirty="0"/>
              <a:t>，</a:t>
            </a:r>
            <a:r>
              <a:rPr lang="en-US" altLang="zh-CN" dirty="0" err="1"/>
              <a:t>batchnorm</a:t>
            </a:r>
            <a:r>
              <a:rPr lang="zh-CN" altLang="en-US" dirty="0"/>
              <a:t>和残差连接。我们用无结构化的剪枝技术，所以中票的彩票是稀疏的。</a:t>
            </a:r>
            <a:endParaRPr lang="en-US" altLang="zh-CN" dirty="0"/>
          </a:p>
          <a:p>
            <a:endParaRPr lang="en-US" altLang="zh-CN" dirty="0"/>
          </a:p>
          <a:p>
            <a:r>
              <a:rPr lang="zh-CN" altLang="en-US" dirty="0"/>
              <a:t>在更深的网络中，</a:t>
            </a:r>
            <a:r>
              <a:rPr lang="zh-CN" altLang="en-US" b="1" dirty="0"/>
              <a:t>我们这个基于剪枝的策略 来找到 </a:t>
            </a:r>
            <a:r>
              <a:rPr lang="en-US" altLang="zh-CN" b="1" dirty="0"/>
              <a:t>winning tickets </a:t>
            </a:r>
            <a:r>
              <a:rPr lang="zh-CN" altLang="en-US" b="1" dirty="0"/>
              <a:t>对学习率是很敏感的</a:t>
            </a:r>
            <a:r>
              <a:rPr lang="zh-CN" altLang="en-US" dirty="0"/>
              <a:t>：</a:t>
            </a:r>
            <a:r>
              <a:rPr lang="zh-CN" altLang="en-US" b="1" dirty="0"/>
              <a:t>它需要热身</a:t>
            </a:r>
            <a:r>
              <a:rPr lang="en-US" altLang="zh-CN" b="1" dirty="0"/>
              <a:t>warmup</a:t>
            </a:r>
            <a:r>
              <a:rPr lang="zh-CN" altLang="en-US" b="1" dirty="0"/>
              <a:t>才能在以更高的学习率获得中奖彩票</a:t>
            </a:r>
            <a:r>
              <a:rPr lang="zh-CN" altLang="en-US" dirty="0"/>
              <a:t>。</a:t>
            </a:r>
            <a:endParaRPr lang="en-US" altLang="zh-CN" dirty="0"/>
          </a:p>
          <a:p>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27</a:t>
            </a:fld>
            <a:endParaRPr lang="zh-CN" altLang="en-US"/>
          </a:p>
        </p:txBody>
      </p:sp>
    </p:spTree>
    <p:extLst>
      <p:ext uri="{BB962C8B-B14F-4D97-AF65-F5344CB8AC3E}">
        <p14:creationId xmlns:p14="http://schemas.microsoft.com/office/powerpoint/2010/main" val="418562303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关于神经网络修剪的现有工作（例如，</a:t>
            </a:r>
            <a:r>
              <a:rPr lang="en-US" altLang="zh-CN" dirty="0">
                <a:effectLst/>
              </a:rPr>
              <a:t>Han</a:t>
            </a:r>
            <a:r>
              <a:rPr lang="zh-CN" altLang="en-US" dirty="0">
                <a:effectLst/>
              </a:rPr>
              <a:t>等人（</a:t>
            </a:r>
            <a:r>
              <a:rPr lang="en-US" altLang="zh-CN" dirty="0">
                <a:effectLst/>
              </a:rPr>
              <a:t>2015</a:t>
            </a:r>
            <a:r>
              <a:rPr lang="zh-CN" altLang="en-US" dirty="0">
                <a:effectLst/>
              </a:rPr>
              <a:t>））证明</a:t>
            </a:r>
            <a:r>
              <a:rPr lang="zh-CN" altLang="en-US" b="1" dirty="0">
                <a:effectLst/>
              </a:rPr>
              <a:t>由神经网络学习的函数通常可以用较少的参数来表示</a:t>
            </a:r>
            <a:r>
              <a:rPr lang="zh-CN" altLang="en-US" dirty="0">
                <a:effectLst/>
              </a:rPr>
              <a:t>。修剪通常通过</a:t>
            </a:r>
            <a:r>
              <a:rPr lang="zh-CN" altLang="en-US" b="1" dirty="0">
                <a:effectLst/>
              </a:rPr>
              <a:t>训练原始网络</a:t>
            </a:r>
            <a:r>
              <a:rPr lang="zh-CN" altLang="en-US" dirty="0">
                <a:effectLst/>
              </a:rPr>
              <a:t>，</a:t>
            </a:r>
            <a:r>
              <a:rPr lang="zh-CN" altLang="en-US" b="1" dirty="0">
                <a:effectLst/>
              </a:rPr>
              <a:t>移除连接</a:t>
            </a:r>
            <a:r>
              <a:rPr lang="zh-CN" altLang="en-US" dirty="0">
                <a:effectLst/>
              </a:rPr>
              <a:t>和</a:t>
            </a:r>
            <a:r>
              <a:rPr lang="zh-CN" altLang="en-US" b="1" dirty="0">
                <a:effectLst/>
              </a:rPr>
              <a:t>进一步调整</a:t>
            </a:r>
            <a:r>
              <a:rPr lang="zh-CN" altLang="en-US" dirty="0">
                <a:effectLst/>
              </a:rPr>
              <a:t>来进行。实际上，</a:t>
            </a:r>
            <a:r>
              <a:rPr lang="zh-CN" altLang="en-US" b="1" dirty="0">
                <a:effectLst/>
              </a:rPr>
              <a:t>刚开始的训练初始化修剪网络的权重</a:t>
            </a:r>
            <a:r>
              <a:rPr lang="zh-CN" altLang="en-US" dirty="0">
                <a:effectLst/>
              </a:rPr>
              <a:t>，以便它可以在微调期间孤立地学习。我们试图确定</a:t>
            </a:r>
            <a:r>
              <a:rPr lang="zh-CN" altLang="en-US" b="1" dirty="0">
                <a:effectLst/>
              </a:rPr>
              <a:t>类似的稀疏网络是否可以从一开始就学习</a:t>
            </a:r>
            <a:r>
              <a:rPr lang="zh-CN" altLang="en-US" dirty="0">
                <a:effectLst/>
              </a:rPr>
              <a:t>。我们发现本文研究的</a:t>
            </a:r>
            <a:r>
              <a:rPr lang="zh-CN" altLang="en-US" b="1" dirty="0">
                <a:effectLst/>
              </a:rPr>
              <a:t>架构可靠地包含这种可训练的子网</a:t>
            </a:r>
            <a:r>
              <a:rPr lang="zh-CN" altLang="en-US" dirty="0">
                <a:effectLst/>
              </a:rPr>
              <a:t>，并且彩票假设提出该属性一般适用。</a:t>
            </a:r>
            <a:r>
              <a:rPr lang="zh-CN" altLang="en-US" b="1" dirty="0">
                <a:effectLst/>
              </a:rPr>
              <a:t>我们对获奖门票的存在和性质的实证研究引发了许多后续问题。</a:t>
            </a: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1.</a:t>
            </a:r>
            <a:r>
              <a:rPr lang="zh-CN" altLang="en-US" dirty="0">
                <a:effectLst/>
              </a:rPr>
              <a:t>当随机重新初始化时，</a:t>
            </a:r>
            <a:r>
              <a:rPr lang="en-US" altLang="zh-CN" dirty="0">
                <a:effectLst/>
              </a:rPr>
              <a:t>winning tickets</a:t>
            </a:r>
            <a:r>
              <a:rPr lang="zh-CN" altLang="en-US" dirty="0">
                <a:effectLst/>
              </a:rPr>
              <a:t>学得更慢并且测试精度更低，这表明初始化对其成功很重要。这种行为的一种可能的解释是</a:t>
            </a:r>
            <a:r>
              <a:rPr lang="zh-CN" altLang="en-US" b="1" dirty="0">
                <a:effectLst/>
              </a:rPr>
              <a:t>这些初始权重在训练之后接近它们的最终值</a:t>
            </a:r>
            <a:r>
              <a:rPr lang="zh-CN" altLang="en-US" dirty="0">
                <a:effectLst/>
              </a:rPr>
              <a:t> </a:t>
            </a:r>
            <a:r>
              <a:rPr lang="en-US" altLang="zh-CN" dirty="0">
                <a:effectLst/>
              </a:rPr>
              <a:t>- </a:t>
            </a:r>
            <a:r>
              <a:rPr lang="zh-CN" altLang="en-US" dirty="0">
                <a:effectLst/>
              </a:rPr>
              <a:t>在最极端的情况下，它们已经被训练。然而，附录</a:t>
            </a:r>
            <a:r>
              <a:rPr lang="en-US" altLang="zh-CN" dirty="0">
                <a:effectLst/>
              </a:rPr>
              <a:t>F</a:t>
            </a:r>
            <a:r>
              <a:rPr lang="zh-CN" altLang="en-US" dirty="0">
                <a:effectLst/>
              </a:rPr>
              <a:t>中的实验表明相反 </a:t>
            </a:r>
            <a:r>
              <a:rPr lang="en-US" altLang="zh-CN" dirty="0">
                <a:effectLst/>
              </a:rPr>
              <a:t>- </a:t>
            </a:r>
            <a:r>
              <a:rPr lang="zh-CN" altLang="en-US" b="1" dirty="0">
                <a:effectLst/>
              </a:rPr>
              <a:t>中奖票</a:t>
            </a:r>
            <a:r>
              <a:rPr lang="en-US" altLang="zh-CN" b="1" dirty="0">
                <a:effectLst/>
              </a:rPr>
              <a:t>(winning tickets)</a:t>
            </a:r>
            <a:r>
              <a:rPr lang="zh-CN" altLang="en-US" b="1" dirty="0">
                <a:effectLst/>
              </a:rPr>
              <a:t>权重比其他权重更进一步</a:t>
            </a:r>
            <a:r>
              <a:rPr lang="zh-CN" altLang="en-US" dirty="0">
                <a:effectLst/>
              </a:rPr>
              <a:t>。这表明初始化的优势与</a:t>
            </a:r>
            <a:r>
              <a:rPr lang="zh-CN" altLang="en-US" b="1" dirty="0">
                <a:effectLst/>
              </a:rPr>
              <a:t>优化算法</a:t>
            </a:r>
            <a:r>
              <a:rPr lang="zh-CN" altLang="en-US" dirty="0">
                <a:effectLst/>
              </a:rPr>
              <a:t>，</a:t>
            </a:r>
            <a:r>
              <a:rPr lang="zh-CN" altLang="en-US" b="1" dirty="0">
                <a:effectLst/>
              </a:rPr>
              <a:t>数据集</a:t>
            </a:r>
            <a:r>
              <a:rPr lang="zh-CN" altLang="en-US" dirty="0">
                <a:effectLst/>
              </a:rPr>
              <a:t>和</a:t>
            </a:r>
            <a:r>
              <a:rPr lang="zh-CN" altLang="en-US" b="1" dirty="0">
                <a:effectLst/>
              </a:rPr>
              <a:t>模型</a:t>
            </a:r>
            <a:r>
              <a:rPr lang="zh-CN" altLang="en-US" dirty="0">
                <a:effectLst/>
              </a:rPr>
              <a:t>相关联。例如，</a:t>
            </a:r>
            <a:r>
              <a:rPr lang="en-US" altLang="zh-CN" dirty="0">
                <a:effectLst/>
              </a:rPr>
              <a:t>the winning ticket</a:t>
            </a:r>
            <a:r>
              <a:rPr lang="zh-CN" altLang="en-US" dirty="0">
                <a:effectLst/>
              </a:rPr>
              <a:t>的初始化可能落在损失情况的区域中，该区域特别适合于通过所选择的优化算法进行优化。</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2.</a:t>
            </a:r>
            <a:r>
              <a:rPr lang="zh-CN" altLang="en-US" dirty="0">
                <a:effectLst/>
              </a:rPr>
              <a:t>产生中奖彩票的初始化安排在特定的稀疏架构中。由于我们通过大量使用训练数据来发现中奖彩票，我们假设我们的中奖彩票的</a:t>
            </a:r>
            <a:r>
              <a:rPr lang="zh-CN" altLang="en-US" b="1" dirty="0">
                <a:effectLst/>
              </a:rPr>
              <a:t>结构编码为手边的学习任务定制的归纳偏差</a:t>
            </a:r>
            <a:r>
              <a:rPr lang="zh-CN" altLang="en-US" dirty="0">
                <a:effectLst/>
              </a:rPr>
              <a:t>。</a:t>
            </a:r>
            <a:r>
              <a:rPr lang="en-US" altLang="zh-CN" dirty="0">
                <a:effectLst/>
              </a:rPr>
              <a:t>Cohen</a:t>
            </a:r>
            <a:r>
              <a:rPr lang="zh-CN" altLang="en-US" dirty="0">
                <a:effectLst/>
              </a:rPr>
              <a:t>＆</a:t>
            </a:r>
            <a:r>
              <a:rPr lang="en-US" altLang="zh-CN" dirty="0" err="1">
                <a:effectLst/>
              </a:rPr>
              <a:t>Shashua</a:t>
            </a:r>
            <a:r>
              <a:rPr lang="zh-CN" altLang="en-US" dirty="0">
                <a:effectLst/>
              </a:rPr>
              <a:t>（</a:t>
            </a:r>
            <a:r>
              <a:rPr lang="en-US" altLang="zh-CN" dirty="0">
                <a:effectLst/>
              </a:rPr>
              <a:t>2016</a:t>
            </a:r>
            <a:r>
              <a:rPr lang="zh-CN" altLang="en-US" dirty="0">
                <a:effectLst/>
              </a:rPr>
              <a:t>）表明，</a:t>
            </a:r>
            <a:r>
              <a:rPr lang="zh-CN" altLang="en-US" b="1" dirty="0">
                <a:effectLst/>
              </a:rPr>
              <a:t>嵌入在深层网络结构中的归纳偏差决定了它可以比浅层网络更有效地分离更多参数的数据类型</a:t>
            </a:r>
            <a:r>
              <a:rPr lang="en-US" altLang="zh-CN" b="1" dirty="0">
                <a:effectLst/>
              </a:rPr>
              <a:t>; </a:t>
            </a:r>
            <a:r>
              <a:rPr lang="zh-CN" altLang="en-US" dirty="0">
                <a:effectLst/>
              </a:rPr>
              <a:t>虽然</a:t>
            </a:r>
            <a:r>
              <a:rPr lang="en-US" altLang="zh-CN" dirty="0">
                <a:effectLst/>
              </a:rPr>
              <a:t>Cohen</a:t>
            </a:r>
            <a:r>
              <a:rPr lang="zh-CN" altLang="en-US" dirty="0">
                <a:effectLst/>
              </a:rPr>
              <a:t>＆</a:t>
            </a:r>
            <a:r>
              <a:rPr lang="en-US" altLang="zh-CN" dirty="0" err="1">
                <a:effectLst/>
              </a:rPr>
              <a:t>Shashua</a:t>
            </a:r>
            <a:r>
              <a:rPr lang="zh-CN" altLang="en-US" dirty="0">
                <a:effectLst/>
              </a:rPr>
              <a:t>（</a:t>
            </a:r>
            <a:r>
              <a:rPr lang="en-US" altLang="zh-CN" dirty="0">
                <a:effectLst/>
              </a:rPr>
              <a:t>2016</a:t>
            </a:r>
            <a:r>
              <a:rPr lang="zh-CN" altLang="en-US" dirty="0">
                <a:effectLst/>
              </a:rPr>
              <a:t>）专注于卷积网络的汇集几何，但类似的效果可能与获奖门票的结构有关，即使在大量修剪时也可以学习。</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3.</a:t>
            </a:r>
            <a:r>
              <a:rPr lang="zh-CN" altLang="en-US" dirty="0">
                <a:effectLst/>
              </a:rPr>
              <a:t> 。</a:t>
            </a:r>
            <a:r>
              <a:rPr lang="zh-CN" altLang="en-US" b="1" dirty="0">
                <a:effectLst/>
              </a:rPr>
              <a:t>我们可靠地找到能够更好地泛化的中奖彩票，超过原始网络的测试精度，同时匹配其训练准确性。</a:t>
            </a:r>
            <a:r>
              <a:rPr lang="zh-CN" altLang="en-US" dirty="0">
                <a:effectLst/>
              </a:rPr>
              <a:t> </a:t>
            </a:r>
            <a:r>
              <a:rPr lang="zh-CN" altLang="en-US" b="1" dirty="0">
                <a:effectLst/>
              </a:rPr>
              <a:t>测试精度随着我们的修剪而增加然后减小</a:t>
            </a:r>
            <a:r>
              <a:rPr lang="zh-CN" altLang="en-US" dirty="0">
                <a:effectLst/>
              </a:rPr>
              <a:t>，</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4.</a:t>
            </a:r>
            <a:r>
              <a:rPr lang="zh-CN" altLang="en-US" dirty="0">
                <a:effectLst/>
              </a:rPr>
              <a:t> 。我们推测（但不是凭经验表明）</a:t>
            </a:r>
            <a:r>
              <a:rPr lang="en-US" altLang="zh-CN" b="1" dirty="0">
                <a:effectLst/>
              </a:rPr>
              <a:t>SGD</a:t>
            </a:r>
            <a:r>
              <a:rPr lang="zh-CN" altLang="en-US" b="1" dirty="0">
                <a:effectLst/>
              </a:rPr>
              <a:t>寻找并训练一个初始化良好的子网</a:t>
            </a:r>
            <a:r>
              <a:rPr lang="zh-CN" altLang="en-US" dirty="0">
                <a:effectLst/>
              </a:rPr>
              <a:t>。通过这种逻辑，</a:t>
            </a:r>
            <a:r>
              <a:rPr lang="zh-CN" altLang="en-US" b="1" dirty="0">
                <a:effectLst/>
              </a:rPr>
              <a:t>过度参数化的网络更容易训练，因为它们具有更多潜在中奖彩票的子网络组合</a:t>
            </a:r>
            <a:r>
              <a:rPr lang="zh-CN" altLang="en-US" dirty="0">
                <a:effectLst/>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29</a:t>
            </a:fld>
            <a:endParaRPr lang="zh-CN" altLang="en-US"/>
          </a:p>
        </p:txBody>
      </p:sp>
    </p:spTree>
    <p:extLst>
      <p:ext uri="{BB962C8B-B14F-4D97-AF65-F5344CB8AC3E}">
        <p14:creationId xmlns:p14="http://schemas.microsoft.com/office/powerpoint/2010/main" val="84019425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在更深的网络（</a:t>
            </a:r>
            <a:r>
              <a:rPr lang="en-US" altLang="zh-CN" sz="1200" b="0" i="0" u="none" strike="noStrike" kern="1200" dirty="0">
                <a:solidFill>
                  <a:schemeClr val="tx1"/>
                </a:solidFill>
                <a:effectLst/>
                <a:latin typeface="+mn-lt"/>
                <a:ea typeface="+mn-ea"/>
                <a:cs typeface="+mn-cs"/>
              </a:rPr>
              <a:t>Resnet-18</a:t>
            </a:r>
            <a:r>
              <a:rPr lang="zh-CN" altLang="en-US" sz="1200" b="0" i="0" u="none" strike="noStrike" kern="1200" dirty="0">
                <a:solidFill>
                  <a:schemeClr val="tx1"/>
                </a:solidFill>
                <a:effectLst/>
                <a:latin typeface="+mn-lt"/>
                <a:ea typeface="+mn-ea"/>
                <a:cs typeface="+mn-cs"/>
              </a:rPr>
              <a:t>和</a:t>
            </a:r>
            <a:r>
              <a:rPr lang="en-US" altLang="zh-CN" sz="1200" b="0" i="0" u="none" strike="noStrike" kern="1200" dirty="0">
                <a:solidFill>
                  <a:schemeClr val="tx1"/>
                </a:solidFill>
                <a:effectLst/>
                <a:latin typeface="+mn-lt"/>
                <a:ea typeface="+mn-ea"/>
                <a:cs typeface="+mn-cs"/>
              </a:rPr>
              <a:t>VGG-19</a:t>
            </a:r>
            <a:r>
              <a:rPr lang="zh-CN" altLang="en-US" sz="1200" b="0" i="0" u="none" strike="noStrike" kern="1200" dirty="0">
                <a:solidFill>
                  <a:schemeClr val="tx1"/>
                </a:solidFill>
                <a:effectLst/>
                <a:latin typeface="+mn-lt"/>
                <a:ea typeface="+mn-ea"/>
                <a:cs typeface="+mn-cs"/>
              </a:rPr>
              <a:t>）上，迭代修剪无法找到</a:t>
            </a:r>
            <a:r>
              <a:rPr lang="en-US" altLang="zh-CN" sz="1200" b="0" i="0" u="none" strike="noStrike" kern="1200" dirty="0">
                <a:solidFill>
                  <a:schemeClr val="tx1"/>
                </a:solidFill>
                <a:effectLst/>
                <a:latin typeface="+mn-lt"/>
                <a:ea typeface="+mn-ea"/>
                <a:cs typeface="+mn-cs"/>
              </a:rPr>
              <a:t>winning tickets</a:t>
            </a:r>
            <a:r>
              <a:rPr lang="zh-CN" altLang="en-US" sz="1200" b="0" i="0" u="none" strike="noStrike" kern="1200" dirty="0">
                <a:solidFill>
                  <a:schemeClr val="tx1"/>
                </a:solidFill>
                <a:effectLst/>
                <a:latin typeface="+mn-lt"/>
                <a:ea typeface="+mn-ea"/>
                <a:cs typeface="+mn-cs"/>
              </a:rPr>
              <a:t>，除非我们用学习率预热</a:t>
            </a:r>
            <a:r>
              <a:rPr lang="en-US" altLang="zh-CN" sz="1200" b="0" i="0" u="none" strike="noStrike" kern="1200" dirty="0">
                <a:solidFill>
                  <a:schemeClr val="tx1"/>
                </a:solidFill>
                <a:effectLst/>
                <a:latin typeface="+mn-lt"/>
                <a:ea typeface="+mn-ea"/>
                <a:cs typeface="+mn-cs"/>
              </a:rPr>
              <a:t>(with learning rate warmup.)</a:t>
            </a:r>
            <a:r>
              <a:rPr lang="zh-CN" altLang="en-US" sz="1200" b="0" i="0" u="none" strike="noStrike" kern="1200" dirty="0">
                <a:solidFill>
                  <a:schemeClr val="tx1"/>
                </a:solidFill>
                <a:effectLst/>
                <a:latin typeface="+mn-lt"/>
                <a:ea typeface="+mn-ea"/>
                <a:cs typeface="+mn-cs"/>
              </a:rPr>
              <a:t>训练网络。在未来的工作中，我们计划探索为什么需要预热以及我们的识别</a:t>
            </a:r>
            <a:r>
              <a:rPr lang="en-US" altLang="zh-CN" sz="1200" b="0" i="0" u="none" strike="noStrike" kern="1200" dirty="0">
                <a:solidFill>
                  <a:schemeClr val="tx1"/>
                </a:solidFill>
                <a:effectLst/>
                <a:latin typeface="+mn-lt"/>
                <a:ea typeface="+mn-ea"/>
                <a:cs typeface="+mn-cs"/>
              </a:rPr>
              <a:t>winning tickets</a:t>
            </a:r>
            <a:r>
              <a:rPr lang="zh-CN" altLang="en-US" sz="1200" b="0" i="0" u="none" strike="noStrike" kern="1200" dirty="0">
                <a:solidFill>
                  <a:schemeClr val="tx1"/>
                </a:solidFill>
                <a:effectLst/>
                <a:latin typeface="+mn-lt"/>
                <a:ea typeface="+mn-ea"/>
                <a:cs typeface="+mn-cs"/>
              </a:rPr>
              <a:t>方案的其他改进是否可以消除对这些超参数修改的需求。</a:t>
            </a: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31</a:t>
            </a:fld>
            <a:endParaRPr lang="zh-CN" altLang="en-US"/>
          </a:p>
        </p:txBody>
      </p:sp>
    </p:spTree>
    <p:extLst>
      <p:ext uri="{BB962C8B-B14F-4D97-AF65-F5344CB8AC3E}">
        <p14:creationId xmlns:p14="http://schemas.microsoft.com/office/powerpoint/2010/main" val="2770208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复杂的模型固然具有更好的性能，但是高额的存储空间、计算资源消耗是使其难以有效的应用在各硬件平台上的重要原因。为了解决这些问题，许多业界学者研究模型压缩方法以最大限度的减小模型对于计算空间和时间的消耗。</a:t>
            </a:r>
            <a:endParaRPr lang="en-US" altLang="zh-CN" sz="1200" b="0" i="0" kern="1200" dirty="0">
              <a:solidFill>
                <a:schemeClr val="tx1"/>
              </a:solidFill>
              <a:effectLst/>
              <a:latin typeface="+mn-lt"/>
              <a:ea typeface="+mn-ea"/>
              <a:cs typeface="+mn-cs"/>
            </a:endParaRPr>
          </a:p>
          <a:p>
            <a:r>
              <a:rPr lang="zh-CN" altLang="en-US" dirty="0"/>
              <a:t>必要性： 在许多网络结构中，如</a:t>
            </a:r>
            <a:r>
              <a:rPr lang="en-US" altLang="zh-CN" dirty="0"/>
              <a:t>VGG-16</a:t>
            </a:r>
            <a:r>
              <a:rPr lang="zh-CN" altLang="en-US" dirty="0"/>
              <a:t>网络，参数数量</a:t>
            </a:r>
            <a:r>
              <a:rPr lang="en-US" altLang="zh-CN" dirty="0"/>
              <a:t>1</a:t>
            </a:r>
            <a:r>
              <a:rPr lang="zh-CN" altLang="en-US" dirty="0"/>
              <a:t>亿</a:t>
            </a:r>
            <a:r>
              <a:rPr lang="en-US" altLang="zh-CN" dirty="0"/>
              <a:t>3</a:t>
            </a:r>
            <a:r>
              <a:rPr lang="zh-CN" altLang="en-US" dirty="0"/>
              <a:t>千多万，占用</a:t>
            </a:r>
            <a:r>
              <a:rPr lang="en-US" altLang="zh-CN" dirty="0"/>
              <a:t>500MB</a:t>
            </a:r>
            <a:r>
              <a:rPr lang="zh-CN" altLang="en-US" dirty="0"/>
              <a:t>空间，需要进行</a:t>
            </a:r>
            <a:r>
              <a:rPr lang="en-US" altLang="zh-CN" dirty="0"/>
              <a:t>309</a:t>
            </a:r>
            <a:r>
              <a:rPr lang="zh-CN" altLang="en-US" dirty="0"/>
              <a:t>亿次浮点运算才能完成一次图像识别任务。</a:t>
            </a:r>
            <a:endParaRPr lang="en-US" altLang="zh-CN" dirty="0"/>
          </a:p>
          <a:p>
            <a:r>
              <a:rPr lang="zh-CN" altLang="en-US" dirty="0"/>
              <a:t>可行性</a:t>
            </a:r>
            <a:r>
              <a:rPr lang="en-US" altLang="zh-CN" dirty="0"/>
              <a:t>:</a:t>
            </a:r>
            <a:r>
              <a:rPr lang="zh-CN" altLang="en-US" dirty="0"/>
              <a:t> 论文</a:t>
            </a:r>
            <a:r>
              <a:rPr lang="en-US" altLang="zh-CN" dirty="0"/>
              <a:t>&lt;Predicting parameters in deep learning&gt;</a:t>
            </a:r>
            <a:r>
              <a:rPr lang="zh-CN" altLang="en-US" dirty="0"/>
              <a:t>提出，其实在很多深度的神经网络中存在着显著的冗余。仅仅使用很少一部分（</a:t>
            </a:r>
            <a:r>
              <a:rPr lang="en-US" altLang="zh-CN" dirty="0"/>
              <a:t>5%</a:t>
            </a:r>
            <a:r>
              <a:rPr lang="zh-CN" altLang="en-US" dirty="0"/>
              <a:t>）权值就足以预测剩余的权值。该论文还提出这些剩下的权值甚至可以直接不用被学习。也就是说，仅仅训练一小部分原来的权值参数就有可能达到和原来网络相近甚至超过原来网络的性能（可以看作一种正则化）。 </a:t>
            </a:r>
            <a:endParaRPr lang="en-US" altLang="zh-CN" dirty="0"/>
          </a:p>
          <a:p>
            <a:r>
              <a:rPr lang="zh-CN" altLang="en-US" dirty="0"/>
              <a:t>最终目的</a:t>
            </a:r>
            <a:r>
              <a:rPr lang="en-US" altLang="zh-CN" dirty="0"/>
              <a:t>:</a:t>
            </a:r>
            <a:r>
              <a:rPr lang="zh-CN" altLang="en-US" dirty="0"/>
              <a:t> 最大程度的减小模型复杂度，减少模型存储需要的空间，也致力于加速模型的训练和推测</a:t>
            </a:r>
          </a:p>
          <a:p>
            <a:endParaRPr kumimoji="1" lang="zh-CN" altLang="en-US" dirty="0"/>
          </a:p>
          <a:p>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4</a:t>
            </a:fld>
            <a:endParaRPr lang="zh-CN" altLang="en-US"/>
          </a:p>
        </p:txBody>
      </p:sp>
    </p:spTree>
    <p:extLst>
      <p:ext uri="{BB962C8B-B14F-4D97-AF65-F5344CB8AC3E}">
        <p14:creationId xmlns:p14="http://schemas.microsoft.com/office/powerpoint/2010/main" val="39475665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1.</a:t>
            </a:r>
            <a:r>
              <a:rPr lang="zh-CN" altLang="en-US" sz="1200" b="0" i="0" kern="1200" dirty="0">
                <a:solidFill>
                  <a:schemeClr val="tx1"/>
                </a:solidFill>
                <a:effectLst/>
                <a:latin typeface="+mn-lt"/>
                <a:ea typeface="+mn-ea"/>
                <a:cs typeface="+mn-cs"/>
              </a:rPr>
              <a:t>这一部分的思路比较简单，如果把原先网络的权值矩阵当作满秩矩阵来看，可以用多个低秩的矩阵来逼近原来的矩阵，以达到简化的目的。</a:t>
            </a:r>
            <a:endParaRPr lang="en-US" altLang="zh-CN" sz="1200" b="0" i="0" kern="1200" dirty="0">
              <a:solidFill>
                <a:schemeClr val="tx1"/>
              </a:solidFill>
              <a:effectLst/>
              <a:latin typeface="+mn-lt"/>
              <a:ea typeface="+mn-ea"/>
              <a:cs typeface="+mn-cs"/>
            </a:endParaRPr>
          </a:p>
          <a:p>
            <a:r>
              <a:rPr kumimoji="1" lang="en-US" altLang="zh-CN" sz="1200" b="0" i="0" kern="1200" dirty="0">
                <a:solidFill>
                  <a:schemeClr val="tx1"/>
                </a:solidFill>
                <a:effectLst/>
                <a:latin typeface="+mn-lt"/>
                <a:ea typeface="+mn-ea"/>
                <a:cs typeface="+mn-cs"/>
              </a:rPr>
              <a:t>2.</a:t>
            </a:r>
            <a:r>
              <a:rPr lang="zh-CN" altLang="en-US" dirty="0"/>
              <a:t>一般而言，神经网络模型的参数都是用的</a:t>
            </a:r>
            <a:r>
              <a:rPr lang="en-US" altLang="zh-CN" dirty="0"/>
              <a:t>32bit</a:t>
            </a:r>
            <a:r>
              <a:rPr lang="zh-CN" altLang="en-US" dirty="0"/>
              <a:t>长度的浮点型数表示，实际上不需要保留那么高的精度，可以通过量化，比如用</a:t>
            </a:r>
            <a:r>
              <a:rPr lang="en-US" altLang="zh-CN" dirty="0"/>
              <a:t>0~255</a:t>
            </a:r>
            <a:r>
              <a:rPr lang="zh-CN" altLang="en-US" dirty="0"/>
              <a:t>表示原来</a:t>
            </a:r>
            <a:r>
              <a:rPr lang="en-US" altLang="zh-CN" dirty="0"/>
              <a:t>32</a:t>
            </a:r>
            <a:r>
              <a:rPr lang="zh-CN" altLang="en-US" dirty="0"/>
              <a:t>个</a:t>
            </a:r>
            <a:r>
              <a:rPr lang="en-US" altLang="zh-CN" dirty="0"/>
              <a:t>bit</a:t>
            </a:r>
            <a:r>
              <a:rPr lang="zh-CN" altLang="en-US" dirty="0"/>
              <a:t>所表示的精度，通过牺牲精度来降低每一个权值所需要占用的空间。此外，</a:t>
            </a:r>
            <a:r>
              <a:rPr lang="en-US" altLang="zh-CN" dirty="0"/>
              <a:t>SGD</a:t>
            </a:r>
            <a:r>
              <a:rPr lang="zh-CN" altLang="en-US" dirty="0"/>
              <a:t>（</a:t>
            </a:r>
            <a:r>
              <a:rPr lang="en-US" altLang="zh-CN" dirty="0"/>
              <a:t>Stochastic Gradient Descent</a:t>
            </a:r>
            <a:r>
              <a:rPr lang="zh-CN" altLang="en-US" dirty="0"/>
              <a:t>）所需要的精度仅为</a:t>
            </a:r>
            <a:r>
              <a:rPr lang="en-US" altLang="zh-CN" dirty="0"/>
              <a:t>6~8bit</a:t>
            </a:r>
            <a:r>
              <a:rPr lang="zh-CN" altLang="en-US" dirty="0"/>
              <a:t>，因此合理的量化网络也可保证精度的情况下减小模型的存储体积。</a:t>
            </a:r>
            <a:endParaRPr lang="en-US" altLang="zh-CN" dirty="0"/>
          </a:p>
          <a:p>
            <a:r>
              <a:rPr lang="en-US" altLang="zh-CN" dirty="0"/>
              <a:t>3.</a:t>
            </a:r>
            <a:r>
              <a:rPr lang="zh-CN" altLang="en-US" sz="1200" b="0" i="0" kern="1200" dirty="0">
                <a:solidFill>
                  <a:schemeClr val="tx1"/>
                </a:solidFill>
                <a:effectLst/>
                <a:latin typeface="+mn-lt"/>
                <a:ea typeface="+mn-ea"/>
                <a:cs typeface="+mn-cs"/>
              </a:rPr>
              <a:t>蒸馏模型采用的是迁移学习，通过采用预先训练好的复杂模型（</a:t>
            </a:r>
            <a:r>
              <a:rPr lang="en-US" altLang="zh-CN" sz="1200" b="0" i="0" kern="1200" dirty="0">
                <a:solidFill>
                  <a:schemeClr val="tx1"/>
                </a:solidFill>
                <a:effectLst/>
                <a:latin typeface="+mn-lt"/>
                <a:ea typeface="+mn-ea"/>
                <a:cs typeface="+mn-cs"/>
              </a:rPr>
              <a:t>Teacher model</a:t>
            </a:r>
            <a:r>
              <a:rPr lang="zh-CN" altLang="en-US" sz="1200" b="0" i="0" kern="1200" dirty="0">
                <a:solidFill>
                  <a:schemeClr val="tx1"/>
                </a:solidFill>
                <a:effectLst/>
                <a:latin typeface="+mn-lt"/>
                <a:ea typeface="+mn-ea"/>
                <a:cs typeface="+mn-cs"/>
              </a:rPr>
              <a:t>）的输出作为监督信号去训练另外一个简单的网络。这个简单的网络称之为</a:t>
            </a:r>
            <a:r>
              <a:rPr lang="en-US" altLang="zh-CN" sz="1200" b="0" i="0" kern="1200" dirty="0">
                <a:solidFill>
                  <a:schemeClr val="tx1"/>
                </a:solidFill>
                <a:effectLst/>
                <a:latin typeface="+mn-lt"/>
                <a:ea typeface="+mn-ea"/>
                <a:cs typeface="+mn-cs"/>
              </a:rPr>
              <a:t>student model</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轻量化模型设计主要思想在于设计更高效的「网络计算方式」（主要针对卷积方式），从而使网络参数减少的同时，不损失网络性能</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最后一种就是：网络剪枝的主要思想就是将权重矩阵中相对“不重要”的权值剔除，然后再重新</a:t>
            </a:r>
            <a:r>
              <a:rPr lang="en-US" altLang="zh-CN" sz="1200" b="0" i="0" kern="1200" dirty="0">
                <a:solidFill>
                  <a:schemeClr val="tx1"/>
                </a:solidFill>
                <a:effectLst/>
                <a:latin typeface="+mn-lt"/>
                <a:ea typeface="+mn-ea"/>
                <a:cs typeface="+mn-cs"/>
              </a:rPr>
              <a:t>fine tune </a:t>
            </a:r>
            <a:r>
              <a:rPr lang="zh-CN" altLang="en-US" sz="1200" b="0" i="0" kern="1200" dirty="0">
                <a:solidFill>
                  <a:schemeClr val="tx1"/>
                </a:solidFill>
                <a:effectLst/>
                <a:latin typeface="+mn-lt"/>
                <a:ea typeface="+mn-ea"/>
                <a:cs typeface="+mn-cs"/>
              </a:rPr>
              <a:t>网络进行微调。</a:t>
            </a:r>
            <a:endParaRPr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5</a:t>
            </a:fld>
            <a:endParaRPr lang="zh-CN" altLang="en-US"/>
          </a:p>
        </p:txBody>
      </p:sp>
    </p:spTree>
    <p:extLst>
      <p:ext uri="{BB962C8B-B14F-4D97-AF65-F5344CB8AC3E}">
        <p14:creationId xmlns:p14="http://schemas.microsoft.com/office/powerpoint/2010/main" val="35498103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dirty="0"/>
              <a:t>神经网络剪枝技术可以将</a:t>
            </a:r>
            <a:r>
              <a:rPr lang="zh-CN" altLang="en-US" b="1" dirty="0"/>
              <a:t>训练好的神经网络</a:t>
            </a:r>
            <a:r>
              <a:rPr lang="zh-CN" altLang="en-US" dirty="0"/>
              <a:t>的参数减少了</a:t>
            </a:r>
            <a:r>
              <a:rPr lang="en-US" altLang="zh-CN" dirty="0"/>
              <a:t>90%</a:t>
            </a:r>
            <a:r>
              <a:rPr lang="zh-CN" altLang="en-US" dirty="0"/>
              <a:t>以上，降低了存储要求和提高了推理的计算性能，却不影响正确率。然而，当前经验：通过剪枝产生的稀疏的参数结构是从开始时难以训练的，这个稀疏结构同样可以提高训练性能。</a:t>
            </a:r>
            <a:endParaRPr lang="en-US" altLang="zh-CN"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dirty="0">
                <a:effectLst/>
              </a:rPr>
              <a:t>作者提出了彩票假说，</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6</a:t>
            </a:fld>
            <a:endParaRPr lang="zh-CN" altLang="en-US"/>
          </a:p>
        </p:txBody>
      </p:sp>
    </p:spTree>
    <p:extLst>
      <p:ext uri="{BB962C8B-B14F-4D97-AF65-F5344CB8AC3E}">
        <p14:creationId xmlns:p14="http://schemas.microsoft.com/office/powerpoint/2010/main" val="12844548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a:t>接下来就是介绍算法实现来找到</a:t>
            </a:r>
            <a:r>
              <a:rPr kumimoji="1" lang="en-US" altLang="zh-CN" dirty="0"/>
              <a:t>the</a:t>
            </a:r>
            <a:r>
              <a:rPr kumimoji="1" lang="zh-CN" altLang="en-US" dirty="0"/>
              <a:t> </a:t>
            </a:r>
            <a:r>
              <a:rPr kumimoji="1" lang="en-US" altLang="zh-CN" dirty="0"/>
              <a:t>wining</a:t>
            </a:r>
            <a:r>
              <a:rPr kumimoji="1" lang="zh-CN" altLang="en-US" dirty="0"/>
              <a:t> </a:t>
            </a:r>
            <a:r>
              <a:rPr kumimoji="1" lang="en-US" altLang="zh-CN" dirty="0"/>
              <a:t>tickets</a:t>
            </a:r>
            <a:endParaRPr kumimoji="1" lang="zh-CN" altLang="en-US" dirty="0"/>
          </a:p>
        </p:txBody>
      </p:sp>
      <p:sp>
        <p:nvSpPr>
          <p:cNvPr id="4" name="灯片编号占位符 3"/>
          <p:cNvSpPr>
            <a:spLocks noGrp="1"/>
          </p:cNvSpPr>
          <p:nvPr>
            <p:ph type="sldNum" sz="quarter" idx="5"/>
          </p:nvPr>
        </p:nvSpPr>
        <p:spPr/>
        <p:txBody>
          <a:bodyPr/>
          <a:lstStyle/>
          <a:p>
            <a:fld id="{63FC19D2-4FDD-425D-BD10-B3D6F105F0C4}" type="slidenum">
              <a:rPr lang="zh-CN" altLang="en-US" smtClean="0"/>
              <a:t>7</a:t>
            </a:fld>
            <a:endParaRPr lang="zh-CN" altLang="en-US"/>
          </a:p>
        </p:txBody>
      </p:sp>
    </p:spTree>
    <p:extLst>
      <p:ext uri="{BB962C8B-B14F-4D97-AF65-F5344CB8AC3E}">
        <p14:creationId xmlns:p14="http://schemas.microsoft.com/office/powerpoint/2010/main" val="30563740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提出一个问题？</a:t>
            </a:r>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当代的经验是说</a:t>
            </a:r>
            <a:r>
              <a:rPr lang="zh-CN" altLang="en-US" sz="1200" b="1" i="0" u="none" strike="noStrike" kern="1200" dirty="0">
                <a:solidFill>
                  <a:schemeClr val="tx1"/>
                </a:solidFill>
                <a:effectLst/>
                <a:latin typeface="+mn-lt"/>
                <a:ea typeface="+mn-ea"/>
                <a:cs typeface="+mn-cs"/>
              </a:rPr>
              <a:t>通过剪枝的结构从一开始难以训练，其准确率会低于原始准确率；</a:t>
            </a:r>
            <a:endParaRPr lang="en-US" altLang="zh-CN" sz="1200" b="1"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从头开始训练修剪过的模型比重新训练之前之前修剪过模型更糟糕，这可能表明训练网络容量小的困难。</a:t>
            </a:r>
            <a:r>
              <a:rPr lang="zh-CN" altLang="en-US" sz="1200" b="1" i="0" u="none" strike="noStrike" kern="1200" dirty="0">
                <a:solidFill>
                  <a:schemeClr val="tx1"/>
                </a:solidFill>
                <a:effectLst/>
                <a:latin typeface="+mn-lt"/>
                <a:ea typeface="+mn-ea"/>
                <a:cs typeface="+mn-cs"/>
              </a:rPr>
              <a:t>梯度下降能够在网络初始训练时找到一个好的解决方案，但不能在重新初始化某些层并重新训练它们之后找到 没有原来的效果好</a:t>
            </a:r>
            <a:r>
              <a:rPr lang="zh-CN" altLang="en-US" sz="1200" b="0" i="0" u="none" strike="noStrike" kern="1200" dirty="0">
                <a:solidFill>
                  <a:schemeClr val="tx1"/>
                </a:solidFill>
                <a:effectLst/>
                <a:latin typeface="+mn-lt"/>
                <a:ea typeface="+mn-ea"/>
                <a:cs typeface="+mn-cs"/>
              </a:rPr>
              <a:t>“</a:t>
            </a: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8</a:t>
            </a:fld>
            <a:endParaRPr lang="zh-CN" altLang="en-US"/>
          </a:p>
        </p:txBody>
      </p:sp>
    </p:spTree>
    <p:extLst>
      <p:ext uri="{BB962C8B-B14F-4D97-AF65-F5344CB8AC3E}">
        <p14:creationId xmlns:p14="http://schemas.microsoft.com/office/powerpoint/2010/main" val="30402294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一下是作者做出的实验</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1.</a:t>
            </a:r>
            <a:r>
              <a:rPr lang="zh-CN" altLang="en-US" dirty="0">
                <a:effectLst/>
              </a:rPr>
              <a:t>讲下概念，衡量网络学习的速度，使用</a:t>
            </a:r>
            <a:r>
              <a:rPr lang="en-US" altLang="zh-CN" dirty="0">
                <a:effectLst/>
              </a:rPr>
              <a:t>iteration</a:t>
            </a:r>
            <a:r>
              <a:rPr lang="zh-CN" altLang="en-US" dirty="0">
                <a:effectLst/>
              </a:rPr>
              <a:t>次数作为标准，这个 </a:t>
            </a:r>
            <a:r>
              <a:rPr lang="en-US" altLang="zh-CN" dirty="0">
                <a:effectLst/>
              </a:rPr>
              <a:t>=&gt;</a:t>
            </a:r>
            <a:r>
              <a:rPr lang="zh-CN" altLang="en-US" dirty="0">
                <a:effectLst/>
              </a:rPr>
              <a:t> 标准 ；比如说，看一下效果；</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2.</a:t>
            </a:r>
            <a:r>
              <a:rPr lang="zh-CN" altLang="en-US" dirty="0"/>
              <a:t> 图</a:t>
            </a:r>
            <a:r>
              <a:rPr lang="en-US" altLang="zh-CN" dirty="0"/>
              <a:t>1</a:t>
            </a:r>
            <a:r>
              <a:rPr lang="zh-CN" altLang="en-US" dirty="0"/>
              <a:t>：</a:t>
            </a:r>
            <a:r>
              <a:rPr lang="en-US" altLang="zh-CN" dirty="0"/>
              <a:t>MNIST</a:t>
            </a:r>
            <a:r>
              <a:rPr lang="zh-CN" altLang="en-US" dirty="0"/>
              <a:t>的</a:t>
            </a:r>
            <a:r>
              <a:rPr lang="en-US" altLang="zh-CN" dirty="0" err="1"/>
              <a:t>Lenet</a:t>
            </a:r>
            <a:r>
              <a:rPr lang="zh-CN" altLang="en-US" dirty="0"/>
              <a:t>架构和</a:t>
            </a:r>
            <a:r>
              <a:rPr lang="en-US" altLang="zh-CN" dirty="0"/>
              <a:t>CIFAR10</a:t>
            </a:r>
            <a:r>
              <a:rPr lang="zh-CN" altLang="en-US" dirty="0"/>
              <a:t>的</a:t>
            </a:r>
            <a:r>
              <a:rPr lang="en-US" altLang="zh-CN" dirty="0"/>
              <a:t>Conv-2</a:t>
            </a:r>
            <a:r>
              <a:rPr lang="zh-CN" altLang="en-US" dirty="0"/>
              <a:t>，</a:t>
            </a:r>
            <a:r>
              <a:rPr lang="en-US" altLang="zh-CN" dirty="0"/>
              <a:t>Conv-4</a:t>
            </a:r>
            <a:r>
              <a:rPr lang="zh-CN" altLang="en-US" dirty="0"/>
              <a:t>和</a:t>
            </a:r>
            <a:r>
              <a:rPr lang="en-US" altLang="zh-CN" dirty="0"/>
              <a:t>Conv-6</a:t>
            </a:r>
            <a:r>
              <a:rPr lang="zh-CN" altLang="en-US" dirty="0"/>
              <a:t>架构的早期停止（左）和迭代（右）的迭代次数（见图</a:t>
            </a:r>
            <a:r>
              <a:rPr lang="en-US" altLang="zh-CN" dirty="0"/>
              <a:t>2</a:t>
            </a:r>
            <a:r>
              <a:rPr lang="zh-CN" altLang="en-US" dirty="0"/>
              <a:t>）从不同尺寸开始训练时。虚线是</a:t>
            </a:r>
            <a:r>
              <a:rPr lang="zh-CN" altLang="en-US" b="1" dirty="0"/>
              <a:t>随机抽样的稀疏网络</a:t>
            </a:r>
            <a:r>
              <a:rPr lang="zh-CN" altLang="en-US" dirty="0"/>
              <a:t>（十次试验的平均值）。实线是</a:t>
            </a:r>
            <a:r>
              <a:rPr lang="en-US" altLang="zh-CN" dirty="0"/>
              <a:t>the winning tickets</a:t>
            </a:r>
            <a:r>
              <a:rPr lang="zh-CN" altLang="en-US" dirty="0"/>
              <a:t>（五次试验的平均值）密集、随机初始化、前向传播。</a:t>
            </a:r>
            <a:endParaRPr lang="en-US" altLang="zh-CN" dirty="0"/>
          </a:p>
          <a:p>
            <a:r>
              <a:rPr lang="zh-CN" altLang="en-US" b="1" dirty="0">
                <a:effectLst/>
              </a:rPr>
              <a:t>左</a:t>
            </a:r>
            <a:r>
              <a:rPr lang="en-US" altLang="zh-CN" b="1" dirty="0">
                <a:effectLst/>
              </a:rPr>
              <a:t>1</a:t>
            </a:r>
            <a:r>
              <a:rPr lang="zh-CN" altLang="en-US" b="1" dirty="0">
                <a:effectLst/>
              </a:rPr>
              <a:t>：</a:t>
            </a:r>
            <a:r>
              <a:rPr lang="en-US" altLang="zh-CN" b="1" dirty="0">
                <a:effectLst/>
              </a:rPr>
              <a:t>X</a:t>
            </a:r>
            <a:r>
              <a:rPr lang="zh-CN" altLang="en-US" b="1" dirty="0">
                <a:effectLst/>
              </a:rPr>
              <a:t>轴剪枝后保留的权重的比例，</a:t>
            </a:r>
            <a:r>
              <a:rPr lang="en-US" altLang="zh-CN" b="1" dirty="0">
                <a:effectLst/>
              </a:rPr>
              <a:t>Y</a:t>
            </a:r>
            <a:r>
              <a:rPr lang="zh-CN" altLang="en-US" b="1" dirty="0">
                <a:effectLst/>
              </a:rPr>
              <a:t>轴早期停止的迭代 即 在多轮迭代中选取的最小验证集的损失的那一次迭代。 </a:t>
            </a:r>
            <a:r>
              <a:rPr lang="en-US" altLang="zh-CN" b="1" dirty="0">
                <a:effectLst/>
              </a:rPr>
              <a:t>wining tickets </a:t>
            </a:r>
            <a:r>
              <a:rPr lang="zh-CN" altLang="en-US" b="1" dirty="0">
                <a:effectLst/>
              </a:rPr>
              <a:t>在相同的比例的参数下，收敛速度更快左</a:t>
            </a:r>
            <a:r>
              <a:rPr lang="en-US" altLang="zh-CN" b="1" dirty="0">
                <a:effectLst/>
              </a:rPr>
              <a:t>2</a:t>
            </a:r>
            <a:r>
              <a:rPr lang="zh-CN" altLang="en-US" b="1" dirty="0">
                <a:effectLst/>
              </a:rPr>
              <a:t>：</a:t>
            </a:r>
            <a:r>
              <a:rPr lang="en-US" altLang="zh-CN" b="1" dirty="0">
                <a:effectLst/>
              </a:rPr>
              <a:t>X</a:t>
            </a:r>
            <a:r>
              <a:rPr lang="zh-CN" altLang="en-US" b="1" dirty="0">
                <a:effectLst/>
              </a:rPr>
              <a:t>轴剪枝后保留的权重的比例，</a:t>
            </a:r>
            <a:r>
              <a:rPr lang="en-US" altLang="zh-CN" b="1" dirty="0">
                <a:effectLst/>
              </a:rPr>
              <a:t>Y</a:t>
            </a:r>
            <a:r>
              <a:rPr lang="zh-CN" altLang="en-US" b="1" dirty="0">
                <a:effectLst/>
              </a:rPr>
              <a:t>轴早期停止的迭代 即 在多轮迭代中选取的最小验证集的损失的那一次迭代。不同网络保留的网络参数越多，需要达到最小验证集损失的训练迭代次数也越大。相同网络参数越少，达到训练标准的次数越大。</a:t>
            </a:r>
            <a:endParaRPr lang="zh-CN" altLang="en-US" dirty="0">
              <a:effectLst/>
            </a:endParaRPr>
          </a:p>
          <a:p>
            <a:r>
              <a:rPr lang="zh-CN" altLang="en-US" b="1" dirty="0">
                <a:effectLst/>
              </a:rPr>
              <a:t>右</a:t>
            </a:r>
            <a:r>
              <a:rPr lang="en-US" altLang="zh-CN" b="1" dirty="0">
                <a:effectLst/>
              </a:rPr>
              <a:t>1</a:t>
            </a:r>
            <a:r>
              <a:rPr lang="zh-CN" altLang="en-US" b="1" dirty="0">
                <a:effectLst/>
              </a:rPr>
              <a:t>：</a:t>
            </a:r>
            <a:r>
              <a:rPr lang="en-US" altLang="zh-CN" b="1" dirty="0">
                <a:effectLst/>
              </a:rPr>
              <a:t>X</a:t>
            </a:r>
            <a:r>
              <a:rPr lang="zh-CN" altLang="en-US" b="1" dirty="0">
                <a:effectLst/>
              </a:rPr>
              <a:t>轴剪枝后保留的权重的比例，</a:t>
            </a:r>
            <a:r>
              <a:rPr lang="en-US" altLang="zh-CN" b="1" dirty="0">
                <a:effectLst/>
              </a:rPr>
              <a:t>Y</a:t>
            </a:r>
            <a:r>
              <a:rPr lang="zh-CN" altLang="en-US" b="1" dirty="0">
                <a:effectLst/>
              </a:rPr>
              <a:t>轴：达到最小验证集损失时在测试集上的准确率。保留的参数比例由大到小时，准确率先升后降，</a:t>
            </a:r>
            <a:r>
              <a:rPr lang="en-US" altLang="zh-CN" b="1" dirty="0">
                <a:effectLst/>
              </a:rPr>
              <a:t>wining tickets</a:t>
            </a:r>
            <a:r>
              <a:rPr lang="zh-CN" altLang="en-US" b="1" dirty="0">
                <a:effectLst/>
              </a:rPr>
              <a:t>效果好于随机采样。</a:t>
            </a:r>
            <a:endParaRPr lang="zh-CN" altLang="en-US" dirty="0">
              <a:effectLst/>
            </a:endParaRPr>
          </a:p>
          <a:p>
            <a:r>
              <a:rPr lang="zh-CN" altLang="en-US" b="1" dirty="0">
                <a:effectLst/>
              </a:rPr>
              <a:t>右</a:t>
            </a:r>
            <a:r>
              <a:rPr lang="en-US" altLang="zh-CN" b="1" dirty="0">
                <a:effectLst/>
              </a:rPr>
              <a:t>2</a:t>
            </a:r>
            <a:r>
              <a:rPr lang="zh-CN" altLang="en-US" b="1" dirty="0">
                <a:effectLst/>
              </a:rPr>
              <a:t>：</a:t>
            </a:r>
            <a:r>
              <a:rPr lang="en-US" altLang="zh-CN" b="1" dirty="0">
                <a:effectLst/>
              </a:rPr>
              <a:t>X</a:t>
            </a:r>
            <a:r>
              <a:rPr lang="zh-CN" altLang="en-US" b="1" dirty="0">
                <a:effectLst/>
              </a:rPr>
              <a:t>轴剪枝后保留的权重的比例，</a:t>
            </a:r>
            <a:r>
              <a:rPr lang="en-US" altLang="zh-CN" b="1" dirty="0">
                <a:effectLst/>
              </a:rPr>
              <a:t>Y</a:t>
            </a:r>
            <a:r>
              <a:rPr lang="zh-CN" altLang="en-US" b="1" dirty="0">
                <a:effectLst/>
              </a:rPr>
              <a:t>轴：达到最小验证集损失时在测试集上的准确率。保留的参数比例由大到小时，准确率先升后降，复杂网络准确率越高。</a:t>
            </a:r>
            <a:endParaRPr lang="zh-CN" alt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9</a:t>
            </a:fld>
            <a:endParaRPr lang="zh-CN" altLang="en-US"/>
          </a:p>
        </p:txBody>
      </p:sp>
    </p:spTree>
    <p:extLst>
      <p:ext uri="{BB962C8B-B14F-4D97-AF65-F5344CB8AC3E}">
        <p14:creationId xmlns:p14="http://schemas.microsoft.com/office/powerpoint/2010/main" val="7567129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作者对这个</a:t>
            </a:r>
            <a:r>
              <a:rPr lang="en-US" altLang="zh-CN" dirty="0">
                <a:effectLst/>
              </a:rPr>
              <a:t>wining</a:t>
            </a:r>
            <a:r>
              <a:rPr lang="zh-CN" altLang="en-US" dirty="0">
                <a:effectLst/>
              </a:rPr>
              <a:t> </a:t>
            </a:r>
            <a:r>
              <a:rPr lang="en-US" altLang="zh-CN" dirty="0">
                <a:effectLst/>
              </a:rPr>
              <a:t>tickets</a:t>
            </a:r>
            <a:r>
              <a:rPr lang="zh-CN" altLang="en-US" dirty="0">
                <a:effectLst/>
              </a:rPr>
              <a:t>正式的结论</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我们</a:t>
            </a:r>
            <a:r>
              <a:rPr lang="zh-CN" altLang="en-US" b="1" dirty="0">
                <a:effectLst/>
              </a:rPr>
              <a:t>指定这些可训练的子网络​ 是中奖票</a:t>
            </a:r>
            <a:r>
              <a:rPr lang="en-US" altLang="zh-CN" b="1" dirty="0">
                <a:effectLst/>
              </a:rPr>
              <a:t>(winning tickets)</a:t>
            </a:r>
            <a:r>
              <a:rPr lang="zh-CN" altLang="en-US" dirty="0">
                <a:effectLst/>
              </a:rPr>
              <a:t>，</a:t>
            </a:r>
            <a:r>
              <a:rPr lang="en-US" altLang="zh-CN" dirty="0">
                <a:effectLst/>
              </a:rPr>
              <a:t>m</a:t>
            </a:r>
            <a:r>
              <a:rPr lang="zh-CN" altLang="en-US" dirty="0">
                <a:effectLst/>
              </a:rPr>
              <a:t> 矩阵维度与</a:t>
            </a:r>
            <a:r>
              <a:rPr lang="en-US" altLang="zh-CN" dirty="0" err="1">
                <a:effectLst/>
              </a:rPr>
              <a:t>theata</a:t>
            </a:r>
            <a:r>
              <a:rPr lang="zh-CN" altLang="en-US" dirty="0">
                <a:effectLst/>
              </a:rPr>
              <a:t> 一直，取值</a:t>
            </a:r>
            <a:r>
              <a:rPr lang="en-US" altLang="zh-CN" dirty="0">
                <a:effectLst/>
              </a:rPr>
              <a:t>0</a:t>
            </a:r>
            <a:r>
              <a:rPr lang="zh-CN" altLang="en-US" dirty="0">
                <a:effectLst/>
              </a:rPr>
              <a:t>，</a:t>
            </a:r>
            <a:r>
              <a:rPr lang="en-US" altLang="zh-CN" dirty="0">
                <a:effectLst/>
              </a:rPr>
              <a:t>1</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rPr>
              <a:t>因为我们发现的那些已经通过能够学习的权重和连接的组合超过了</a:t>
            </a:r>
            <a:r>
              <a:rPr lang="en-US" altLang="zh-CN" dirty="0">
                <a:effectLst/>
              </a:rPr>
              <a:t>(the initialization lottery)</a:t>
            </a:r>
            <a:r>
              <a:rPr lang="zh-CN" altLang="en-US" dirty="0">
                <a:effectLst/>
              </a:rPr>
              <a:t>初始化抽奖。当他们的参数</a:t>
            </a:r>
            <a:r>
              <a:rPr lang="zh-CN" altLang="en-US" b="1" dirty="0">
                <a:effectLst/>
              </a:rPr>
              <a:t>随机重新初始化</a:t>
            </a:r>
            <a:r>
              <a:rPr lang="en-US" altLang="zh-CN" dirty="0">
                <a:effectLst/>
              </a:rPr>
              <a:t>(​)</a:t>
            </a:r>
            <a:r>
              <a:rPr lang="zh-CN" altLang="en-US" dirty="0">
                <a:effectLst/>
              </a:rPr>
              <a:t>，我们的中奖票</a:t>
            </a:r>
            <a:r>
              <a:rPr lang="en-US" altLang="zh-CN" dirty="0">
                <a:effectLst/>
              </a:rPr>
              <a:t>(winning tickets)</a:t>
            </a:r>
            <a:r>
              <a:rPr lang="zh-CN" altLang="en-US" dirty="0">
                <a:effectLst/>
              </a:rPr>
              <a:t>不再匹配原始网络的性能，提供证据表明这些较小的网络不能有效训练，除非他们适当初始化。</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5"/>
          </p:nvPr>
        </p:nvSpPr>
        <p:spPr/>
        <p:txBody>
          <a:bodyPr/>
          <a:lstStyle/>
          <a:p>
            <a:fld id="{63FC19D2-4FDD-425D-BD10-B3D6F105F0C4}" type="slidenum">
              <a:rPr lang="zh-CN" altLang="en-US" smtClean="0"/>
              <a:t>10</a:t>
            </a:fld>
            <a:endParaRPr lang="zh-CN" altLang="en-US"/>
          </a:p>
        </p:txBody>
      </p:sp>
    </p:spTree>
    <p:extLst>
      <p:ext uri="{BB962C8B-B14F-4D97-AF65-F5344CB8AC3E}">
        <p14:creationId xmlns:p14="http://schemas.microsoft.com/office/powerpoint/2010/main" val="4120274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91D53A96-A9B7-42CE-95C0-4A48ABEAC11E}" type="datetimeFigureOut">
              <a:rPr lang="zh-CN" altLang="en-US" smtClean="0"/>
              <a:t>2019/6/1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D53A96-A9B7-42CE-95C0-4A48ABEAC11E}" type="datetimeFigureOut">
              <a:rPr lang="zh-CN" altLang="en-US" smtClean="0"/>
              <a:t>2019/6/1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D53A96-A9B7-42CE-95C0-4A48ABEAC11E}" type="datetimeFigureOut">
              <a:rPr lang="zh-CN" altLang="en-US" smtClean="0"/>
              <a:t>2019/6/1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D53A96-A9B7-42CE-95C0-4A48ABEAC11E}" type="datetimeFigureOut">
              <a:rPr lang="zh-CN" altLang="en-US" smtClean="0"/>
              <a:t>2019/6/1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91D53A96-A9B7-42CE-95C0-4A48ABEAC11E}" type="datetimeFigureOut">
              <a:rPr lang="zh-CN" altLang="en-US" smtClean="0"/>
              <a:t>2019/6/1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1D53A96-A9B7-42CE-95C0-4A48ABEAC11E}" type="datetimeFigureOut">
              <a:rPr lang="zh-CN" altLang="en-US" smtClean="0"/>
              <a:t>2019/6/1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1D53A96-A9B7-42CE-95C0-4A48ABEAC11E}" type="datetimeFigureOut">
              <a:rPr lang="zh-CN" altLang="en-US" smtClean="0"/>
              <a:t>2019/6/1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1D53A96-A9B7-42CE-95C0-4A48ABEAC11E}" type="datetimeFigureOut">
              <a:rPr lang="zh-CN" altLang="en-US" smtClean="0"/>
              <a:t>2019/6/1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1D53A96-A9B7-42CE-95C0-4A48ABEAC11E}" type="datetimeFigureOut">
              <a:rPr lang="zh-CN" altLang="en-US" smtClean="0"/>
              <a:t>2019/6/1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1D53A96-A9B7-42CE-95C0-4A48ABEAC11E}" type="datetimeFigureOut">
              <a:rPr lang="zh-CN" altLang="en-US" smtClean="0"/>
              <a:t>2019/6/1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91D53A96-A9B7-42CE-95C0-4A48ABEAC11E}" type="datetimeFigureOut">
              <a:rPr lang="zh-CN" altLang="en-US" smtClean="0"/>
              <a:t>2019/6/1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38E7F7E-4CB1-4F59-B8E7-C74BFC400378}"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D53A96-A9B7-42CE-95C0-4A48ABEAC11E}" type="datetimeFigureOut">
              <a:rPr lang="zh-CN" altLang="en-US" smtClean="0"/>
              <a:t>2019/6/1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8E7F7E-4CB1-4F59-B8E7-C74BFC400378}"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图片 48"/>
          <p:cNvPicPr>
            <a:picLocks noChangeAspect="1"/>
          </p:cNvPicPr>
          <p:nvPr/>
        </p:nvPicPr>
        <p:blipFill rotWithShape="1">
          <a:blip r:embed="rId4">
            <a:extLst>
              <a:ext uri="{BEBA8EAE-BF5A-486C-A8C5-ECC9F3942E4B}">
                <a14:imgProps xmlns:a14="http://schemas.microsoft.com/office/drawing/2010/main">
                  <a14:imgLayer>
                    <a14:imgEffect>
                      <a14:brightnessContrast bright="-40000"/>
                    </a14:imgEffect>
                    <a14:imgEffect>
                      <a14:saturation sat="0"/>
                    </a14:imgEffect>
                  </a14:imgLayer>
                </a14:imgProps>
              </a:ext>
              <a:ext uri="{28A0092B-C50C-407E-A947-70E740481C1C}">
                <a14:useLocalDpi xmlns:a14="http://schemas.microsoft.com/office/drawing/2010/main" val="0"/>
              </a:ext>
            </a:extLst>
          </a:blip>
          <a:srcRect t="50108"/>
          <a:stretch>
            <a:fillRect/>
          </a:stretch>
        </p:blipFill>
        <p:spPr>
          <a:xfrm>
            <a:off x="-26272" y="-30954"/>
            <a:ext cx="12218272" cy="3429000"/>
          </a:xfrm>
          <a:prstGeom prst="rect">
            <a:avLst/>
          </a:prstGeom>
        </p:spPr>
      </p:pic>
      <p:sp>
        <p:nvSpPr>
          <p:cNvPr id="8" name="圆角矩形 7"/>
          <p:cNvSpPr/>
          <p:nvPr/>
        </p:nvSpPr>
        <p:spPr>
          <a:xfrm>
            <a:off x="660373" y="722587"/>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tx1"/>
                </a:solidFill>
              </a:rPr>
              <a:t>抽奖彩票假说</a:t>
            </a:r>
            <a:r>
              <a:rPr lang="en-US" altLang="zh-CN" dirty="0">
                <a:solidFill>
                  <a:schemeClr val="tx1"/>
                </a:solidFill>
              </a:rPr>
              <a:t>: </a:t>
            </a:r>
            <a:r>
              <a:rPr lang="zh-CN" altLang="en-US" dirty="0">
                <a:solidFill>
                  <a:schemeClr val="tx1"/>
                </a:solidFill>
              </a:rPr>
              <a:t>寻找稀疏，可训练的神经网络</a:t>
            </a:r>
            <a:endParaRPr lang="zh-CN" altLang="en-US" dirty="0"/>
          </a:p>
        </p:txBody>
      </p:sp>
      <p:cxnSp>
        <p:nvCxnSpPr>
          <p:cNvPr id="53" name="直接连接符 52"/>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922B8D08-CCBE-F747-9484-F5A520E60DD0}"/>
              </a:ext>
            </a:extLst>
          </p:cNvPr>
          <p:cNvSpPr txBox="1"/>
          <p:nvPr/>
        </p:nvSpPr>
        <p:spPr>
          <a:xfrm>
            <a:off x="1948787" y="2184131"/>
            <a:ext cx="8842987" cy="1077218"/>
          </a:xfrm>
          <a:prstGeom prst="rect">
            <a:avLst/>
          </a:prstGeom>
          <a:noFill/>
        </p:spPr>
        <p:txBody>
          <a:bodyPr wrap="square" rtlCol="0">
            <a:spAutoFit/>
          </a:bodyPr>
          <a:lstStyle/>
          <a:p>
            <a:r>
              <a:rPr lang="en-US" altLang="zh-CN" sz="3200" dirty="0">
                <a:latin typeface="Arial"/>
                <a:ea typeface="微软雅黑"/>
                <a:sym typeface="Arial"/>
              </a:rPr>
              <a:t>The Lottery Ticket Hypothesis: Finding sparse, trainable neural networks</a:t>
            </a:r>
            <a:endParaRPr lang="zh-CN" altLang="en-US" sz="3200" dirty="0">
              <a:latin typeface="Arial"/>
              <a:ea typeface="微软雅黑"/>
              <a:sym typeface="Arial"/>
            </a:endParaRPr>
          </a:p>
        </p:txBody>
      </p:sp>
      <p:sp>
        <p:nvSpPr>
          <p:cNvPr id="13" name="文本框 12">
            <a:extLst>
              <a:ext uri="{FF2B5EF4-FFF2-40B4-BE49-F238E27FC236}">
                <a16:creationId xmlns:a16="http://schemas.microsoft.com/office/drawing/2014/main" id="{C1DA29EC-0845-EA41-9DDE-97A39C3EEB63}"/>
              </a:ext>
            </a:extLst>
          </p:cNvPr>
          <p:cNvSpPr txBox="1"/>
          <p:nvPr/>
        </p:nvSpPr>
        <p:spPr>
          <a:xfrm>
            <a:off x="7908647" y="4608244"/>
            <a:ext cx="2637184" cy="646331"/>
          </a:xfrm>
          <a:prstGeom prst="rect">
            <a:avLst/>
          </a:prstGeom>
          <a:noFill/>
        </p:spPr>
        <p:txBody>
          <a:bodyPr wrap="square" rtlCol="0">
            <a:spAutoFit/>
          </a:bodyPr>
          <a:lstStyle>
            <a:defPPr>
              <a:defRPr lang="zh-CN"/>
            </a:defPPr>
            <a:lvl1pPr>
              <a:defRPr sz="3200">
                <a:latin typeface="汉仪特细等线简" panose="02010604000101010101" pitchFamily="2" charset="-122"/>
                <a:ea typeface="汉仪特细等线简" panose="02010604000101010101" pitchFamily="2" charset="-122"/>
              </a:defRPr>
            </a:lvl1pPr>
          </a:lstStyle>
          <a:p>
            <a:r>
              <a:rPr lang="zh-CN" altLang="en-US" sz="1800" dirty="0">
                <a:solidFill>
                  <a:schemeClr val="tx1">
                    <a:lumMod val="65000"/>
                    <a:lumOff val="35000"/>
                  </a:schemeClr>
                </a:solidFill>
                <a:latin typeface="Arial"/>
                <a:ea typeface="微软雅黑"/>
                <a:sym typeface="Arial"/>
              </a:rPr>
              <a:t>汇报时间：</a:t>
            </a:r>
            <a:r>
              <a:rPr lang="en-US" altLang="zh-CN" sz="1800" dirty="0">
                <a:solidFill>
                  <a:schemeClr val="tx1">
                    <a:lumMod val="65000"/>
                    <a:lumOff val="35000"/>
                  </a:schemeClr>
                </a:solidFill>
                <a:latin typeface="Arial"/>
                <a:ea typeface="微软雅黑"/>
                <a:sym typeface="Arial"/>
              </a:rPr>
              <a:t>2019</a:t>
            </a:r>
            <a:r>
              <a:rPr lang="zh-CN" altLang="en-US" sz="1800" dirty="0">
                <a:solidFill>
                  <a:schemeClr val="tx1">
                    <a:lumMod val="65000"/>
                    <a:lumOff val="35000"/>
                  </a:schemeClr>
                </a:solidFill>
                <a:latin typeface="Arial"/>
                <a:ea typeface="微软雅黑"/>
                <a:sym typeface="Arial"/>
              </a:rPr>
              <a:t>年</a:t>
            </a:r>
            <a:r>
              <a:rPr lang="en-US" altLang="zh-CN" sz="1800" dirty="0">
                <a:solidFill>
                  <a:schemeClr val="tx1">
                    <a:lumMod val="65000"/>
                    <a:lumOff val="35000"/>
                  </a:schemeClr>
                </a:solidFill>
                <a:latin typeface="Arial"/>
                <a:ea typeface="微软雅黑"/>
                <a:sym typeface="Arial"/>
              </a:rPr>
              <a:t>6</a:t>
            </a:r>
            <a:r>
              <a:rPr lang="zh-CN" altLang="en-US" sz="1800" dirty="0">
                <a:solidFill>
                  <a:schemeClr val="tx1">
                    <a:lumMod val="65000"/>
                    <a:lumOff val="35000"/>
                  </a:schemeClr>
                </a:solidFill>
                <a:latin typeface="Arial"/>
                <a:ea typeface="微软雅黑"/>
                <a:sym typeface="Arial"/>
              </a:rPr>
              <a:t>月      汇报人：刘丽锋</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heckerboard(across)">
                                      <p:cBhvr>
                                        <p:cTn id="7" dur="1000"/>
                                        <p:tgtEl>
                                          <p:spTgt spid="8"/>
                                        </p:tgtEl>
                                      </p:cBhvr>
                                    </p:animEffect>
                                  </p:childTnLst>
                                </p:cTn>
                              </p:par>
                              <p:par>
                                <p:cTn id="8" presetID="5" presetClass="entr" presetSubtype="10"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checkerboard(across)">
                                      <p:cBhvr>
                                        <p:cTn id="10" dur="1000"/>
                                        <p:tgtEl>
                                          <p:spTgt spid="53"/>
                                        </p:tgtEl>
                                      </p:cBhvr>
                                    </p:animEffect>
                                  </p:childTnLst>
                                </p:cTn>
                              </p:par>
                              <p:par>
                                <p:cTn id="11" presetID="5" presetClass="entr" presetSubtype="10" fill="hold" nodeType="with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checkerboard(across)">
                                      <p:cBhvr>
                                        <p:cTn id="13" dur="1000"/>
                                        <p:tgtEl>
                                          <p:spTgt spid="54"/>
                                        </p:tgtEl>
                                      </p:cBhvr>
                                    </p:animEffect>
                                  </p:childTnLst>
                                </p:cTn>
                              </p:par>
                              <p:par>
                                <p:cTn id="14" presetID="5"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checkerboard(across)">
                                      <p:cBhvr>
                                        <p:cTn id="16" dur="1000"/>
                                        <p:tgtEl>
                                          <p:spTgt spid="2"/>
                                        </p:tgtEl>
                                      </p:cBhvr>
                                    </p:animEffect>
                                  </p:childTnLst>
                                </p:cTn>
                              </p:par>
                              <p:par>
                                <p:cTn id="17" presetID="5" presetClass="entr" presetSubtype="1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checkerboard(across)">
                                      <p:cBhvr>
                                        <p:cTn id="19"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Algorithm</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pic>
        <p:nvPicPr>
          <p:cNvPr id="9" name="图片 8">
            <a:extLst>
              <a:ext uri="{FF2B5EF4-FFF2-40B4-BE49-F238E27FC236}">
                <a16:creationId xmlns:a16="http://schemas.microsoft.com/office/drawing/2014/main" id="{D18B6D83-A57A-B94F-8DCE-B57F2A7B4381}"/>
              </a:ext>
            </a:extLst>
          </p:cNvPr>
          <p:cNvPicPr>
            <a:picLocks noChangeAspect="1"/>
          </p:cNvPicPr>
          <p:nvPr/>
        </p:nvPicPr>
        <p:blipFill>
          <a:blip r:embed="rId3"/>
          <a:stretch>
            <a:fillRect/>
          </a:stretch>
        </p:blipFill>
        <p:spPr>
          <a:xfrm>
            <a:off x="18458" y="1988456"/>
            <a:ext cx="11936846" cy="2322286"/>
          </a:xfrm>
          <a:prstGeom prst="rect">
            <a:avLst/>
          </a:prstGeom>
        </p:spPr>
      </p:pic>
      <p:sp>
        <p:nvSpPr>
          <p:cNvPr id="18" name="文本框 17">
            <a:extLst>
              <a:ext uri="{FF2B5EF4-FFF2-40B4-BE49-F238E27FC236}">
                <a16:creationId xmlns:a16="http://schemas.microsoft.com/office/drawing/2014/main" id="{1CD9A32E-8175-264F-A08A-2D32E756CB29}"/>
              </a:ext>
            </a:extLst>
          </p:cNvPr>
          <p:cNvSpPr txBox="1"/>
          <p:nvPr/>
        </p:nvSpPr>
        <p:spPr>
          <a:xfrm>
            <a:off x="189389" y="1293194"/>
            <a:ext cx="1338828" cy="369332"/>
          </a:xfrm>
          <a:prstGeom prst="rect">
            <a:avLst/>
          </a:prstGeom>
          <a:noFill/>
        </p:spPr>
        <p:txBody>
          <a:bodyPr wrap="none" rtlCol="0">
            <a:spAutoFit/>
          </a:bodyPr>
          <a:lstStyle/>
          <a:p>
            <a:r>
              <a:rPr kumimoji="1" lang="zh-CN" altLang="en-US" dirty="0"/>
              <a:t>正式的结论</a:t>
            </a:r>
          </a:p>
        </p:txBody>
      </p:sp>
      <p:sp>
        <p:nvSpPr>
          <p:cNvPr id="20" name="矩形 19">
            <a:extLst>
              <a:ext uri="{FF2B5EF4-FFF2-40B4-BE49-F238E27FC236}">
                <a16:creationId xmlns:a16="http://schemas.microsoft.com/office/drawing/2014/main" id="{4F168D2C-6D56-1E45-AE5B-DCD4FFCDBD18}"/>
              </a:ext>
            </a:extLst>
          </p:cNvPr>
          <p:cNvSpPr/>
          <p:nvPr/>
        </p:nvSpPr>
        <p:spPr>
          <a:xfrm>
            <a:off x="815658" y="5038995"/>
            <a:ext cx="7858241" cy="369332"/>
          </a:xfrm>
          <a:prstGeom prst="rect">
            <a:avLst/>
          </a:prstGeom>
        </p:spPr>
        <p:txBody>
          <a:bodyPr wrap="none">
            <a:spAutoFit/>
          </a:bodyPr>
          <a:lstStyle/>
          <a:p>
            <a:r>
              <a:rPr lang="zh-CN" altLang="en-US" b="1" dirty="0"/>
              <a:t>剪怎么剪</a:t>
            </a:r>
            <a:r>
              <a:rPr lang="en-US" altLang="zh-CN" b="1" dirty="0"/>
              <a:t>:</a:t>
            </a:r>
            <a:r>
              <a:rPr lang="zh-CN" altLang="en-US" dirty="0"/>
              <a:t>该方法通过观察损失函数的变化来判断对应枝的重要性，使用点乘</a:t>
            </a:r>
          </a:p>
        </p:txBody>
      </p:sp>
      <p:sp>
        <p:nvSpPr>
          <p:cNvPr id="21" name="矩形 20">
            <a:extLst>
              <a:ext uri="{FF2B5EF4-FFF2-40B4-BE49-F238E27FC236}">
                <a16:creationId xmlns:a16="http://schemas.microsoft.com/office/drawing/2014/main" id="{ADA66C07-1E27-624A-9172-379A56FD5221}"/>
              </a:ext>
            </a:extLst>
          </p:cNvPr>
          <p:cNvSpPr/>
          <p:nvPr/>
        </p:nvSpPr>
        <p:spPr>
          <a:xfrm>
            <a:off x="815658" y="5692933"/>
            <a:ext cx="7520007" cy="369332"/>
          </a:xfrm>
          <a:prstGeom prst="rect">
            <a:avLst/>
          </a:prstGeom>
        </p:spPr>
        <p:txBody>
          <a:bodyPr wrap="none">
            <a:spAutoFit/>
          </a:bodyPr>
          <a:lstStyle/>
          <a:p>
            <a:r>
              <a:rPr lang="zh-CN" altLang="en-US" b="1" dirty="0"/>
              <a:t>什么时候剪：</a:t>
            </a:r>
            <a:r>
              <a:rPr lang="zh-CN" altLang="en-US" dirty="0"/>
              <a:t>一次性剪枝，</a:t>
            </a:r>
            <a:r>
              <a:rPr lang="zh-CN" altLang="en-US" dirty="0">
                <a:solidFill>
                  <a:srgbClr val="2F2F2F"/>
                </a:solidFill>
                <a:latin typeface="-apple-system"/>
              </a:rPr>
              <a:t>迭代式剪枝 ：训练权重</a:t>
            </a:r>
            <a:r>
              <a:rPr lang="en-US" altLang="zh-CN" dirty="0">
                <a:solidFill>
                  <a:srgbClr val="2F2F2F"/>
                </a:solidFill>
                <a:latin typeface="-apple-system"/>
              </a:rPr>
              <a:t>——</a:t>
            </a:r>
            <a:r>
              <a:rPr lang="zh-CN" altLang="en-US" dirty="0">
                <a:solidFill>
                  <a:srgbClr val="2F2F2F"/>
                </a:solidFill>
                <a:latin typeface="-apple-system"/>
              </a:rPr>
              <a:t>剪枝</a:t>
            </a:r>
            <a:r>
              <a:rPr lang="en-US" altLang="zh-CN" dirty="0">
                <a:solidFill>
                  <a:srgbClr val="2F2F2F"/>
                </a:solidFill>
                <a:latin typeface="-apple-system"/>
              </a:rPr>
              <a:t>——</a:t>
            </a:r>
            <a:r>
              <a:rPr lang="zh-CN" altLang="en-US" dirty="0">
                <a:solidFill>
                  <a:srgbClr val="2F2F2F"/>
                </a:solidFill>
                <a:latin typeface="-apple-system"/>
              </a:rPr>
              <a:t>训练权重</a:t>
            </a:r>
            <a:endParaRPr lang="zh-CN" altLang="en-US" dirty="0"/>
          </a:p>
        </p:txBody>
      </p:sp>
    </p:spTree>
    <p:extLst>
      <p:ext uri="{BB962C8B-B14F-4D97-AF65-F5344CB8AC3E}">
        <p14:creationId xmlns:p14="http://schemas.microsoft.com/office/powerpoint/2010/main" val="585431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Algorithm</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3" name="矩形 2">
            <a:extLst>
              <a:ext uri="{FF2B5EF4-FFF2-40B4-BE49-F238E27FC236}">
                <a16:creationId xmlns:a16="http://schemas.microsoft.com/office/drawing/2014/main" id="{FD7723DE-295C-5B47-89F8-86958AB24D97}"/>
              </a:ext>
            </a:extLst>
          </p:cNvPr>
          <p:cNvSpPr/>
          <p:nvPr/>
        </p:nvSpPr>
        <p:spPr>
          <a:xfrm>
            <a:off x="815658" y="952779"/>
            <a:ext cx="3084499" cy="369332"/>
          </a:xfrm>
          <a:prstGeom prst="rect">
            <a:avLst/>
          </a:prstGeom>
        </p:spPr>
        <p:txBody>
          <a:bodyPr wrap="none">
            <a:spAutoFit/>
          </a:bodyPr>
          <a:lstStyle/>
          <a:p>
            <a:r>
              <a:rPr lang="en-US" altLang="zh-CN" b="1" dirty="0"/>
              <a:t>Identifying winning tickets.</a:t>
            </a:r>
            <a:r>
              <a:rPr lang="en-US" altLang="zh-CN" dirty="0">
                <a:solidFill>
                  <a:srgbClr val="333333"/>
                </a:solidFill>
                <a:latin typeface="Open Sans"/>
              </a:rPr>
              <a:t> </a:t>
            </a:r>
            <a:endParaRPr lang="zh-CN" altLang="en-US" dirty="0"/>
          </a:p>
        </p:txBody>
      </p:sp>
      <p:sp>
        <p:nvSpPr>
          <p:cNvPr id="8" name="矩形 7">
            <a:extLst>
              <a:ext uri="{FF2B5EF4-FFF2-40B4-BE49-F238E27FC236}">
                <a16:creationId xmlns:a16="http://schemas.microsoft.com/office/drawing/2014/main" id="{984765AD-5F28-714D-A2FC-C611DFFA47A1}"/>
              </a:ext>
            </a:extLst>
          </p:cNvPr>
          <p:cNvSpPr/>
          <p:nvPr/>
        </p:nvSpPr>
        <p:spPr>
          <a:xfrm>
            <a:off x="975392" y="1736687"/>
            <a:ext cx="7532914" cy="1200329"/>
          </a:xfrm>
          <a:prstGeom prst="rect">
            <a:avLst/>
          </a:prstGeom>
        </p:spPr>
        <p:txBody>
          <a:bodyPr wrap="square">
            <a:spAutoFit/>
          </a:bodyPr>
          <a:lstStyle/>
          <a:p>
            <a:r>
              <a:rPr lang="zh-CN" altLang="en-US" dirty="0"/>
              <a:t>通过</a:t>
            </a:r>
            <a:r>
              <a:rPr lang="zh-CN" altLang="en-US" b="1" dirty="0"/>
              <a:t>训练网络并剪枝其最小等级的权重来找到</a:t>
            </a:r>
            <a:r>
              <a:rPr lang="en-US" altLang="zh-CN" b="1" dirty="0"/>
              <a:t>wining</a:t>
            </a:r>
            <a:r>
              <a:rPr lang="zh-CN" altLang="en-US" b="1" dirty="0"/>
              <a:t> </a:t>
            </a:r>
            <a:r>
              <a:rPr lang="en-US" altLang="zh-CN" b="1" dirty="0"/>
              <a:t>tickets</a:t>
            </a:r>
            <a:r>
              <a:rPr lang="zh-CN" altLang="en-US" dirty="0"/>
              <a:t>。剩余的未剪枝通过连接构成了中奖票的参数结构。对于作者工作创新点而言，</a:t>
            </a:r>
            <a:r>
              <a:rPr lang="en-US" altLang="zh-CN" dirty="0"/>
              <a:t> each unpruned connection’s value is then reset to its initialization from original network before it was trained</a:t>
            </a:r>
            <a:r>
              <a:rPr lang="zh-CN" altLang="en-US" dirty="0"/>
              <a:t>。这形成了我们的中心实验：</a:t>
            </a:r>
            <a:endParaRPr lang="zh-CN" altLang="en-US" dirty="0">
              <a:effectLst/>
            </a:endParaRPr>
          </a:p>
        </p:txBody>
      </p:sp>
      <p:pic>
        <p:nvPicPr>
          <p:cNvPr id="11" name="图片 10">
            <a:extLst>
              <a:ext uri="{FF2B5EF4-FFF2-40B4-BE49-F238E27FC236}">
                <a16:creationId xmlns:a16="http://schemas.microsoft.com/office/drawing/2014/main" id="{D3B4C2BC-361D-5E49-928B-6AC96D8C81FA}"/>
              </a:ext>
            </a:extLst>
          </p:cNvPr>
          <p:cNvPicPr>
            <a:picLocks noChangeAspect="1"/>
          </p:cNvPicPr>
          <p:nvPr/>
        </p:nvPicPr>
        <p:blipFill>
          <a:blip r:embed="rId3"/>
          <a:stretch>
            <a:fillRect/>
          </a:stretch>
        </p:blipFill>
        <p:spPr>
          <a:xfrm>
            <a:off x="701630" y="2984510"/>
            <a:ext cx="11040155" cy="1828306"/>
          </a:xfrm>
          <a:prstGeom prst="rect">
            <a:avLst/>
          </a:prstGeom>
        </p:spPr>
      </p:pic>
      <p:pic>
        <p:nvPicPr>
          <p:cNvPr id="12" name="图片 11">
            <a:extLst>
              <a:ext uri="{FF2B5EF4-FFF2-40B4-BE49-F238E27FC236}">
                <a16:creationId xmlns:a16="http://schemas.microsoft.com/office/drawing/2014/main" id="{61747A86-D2E9-8D4A-B372-6D7BB5514C8B}"/>
              </a:ext>
            </a:extLst>
          </p:cNvPr>
          <p:cNvPicPr>
            <a:picLocks noChangeAspect="1"/>
          </p:cNvPicPr>
          <p:nvPr/>
        </p:nvPicPr>
        <p:blipFill>
          <a:blip r:embed="rId4"/>
          <a:stretch>
            <a:fillRect/>
          </a:stretch>
        </p:blipFill>
        <p:spPr>
          <a:xfrm>
            <a:off x="701630" y="5223661"/>
            <a:ext cx="10134600" cy="673100"/>
          </a:xfrm>
          <a:prstGeom prst="rect">
            <a:avLst/>
          </a:prstGeom>
        </p:spPr>
      </p:pic>
    </p:spTree>
    <p:extLst>
      <p:ext uri="{BB962C8B-B14F-4D97-AF65-F5344CB8AC3E}">
        <p14:creationId xmlns:p14="http://schemas.microsoft.com/office/powerpoint/2010/main" val="703396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Algorithm</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pic>
        <p:nvPicPr>
          <p:cNvPr id="2" name="图片 1">
            <a:extLst>
              <a:ext uri="{FF2B5EF4-FFF2-40B4-BE49-F238E27FC236}">
                <a16:creationId xmlns:a16="http://schemas.microsoft.com/office/drawing/2014/main" id="{F11BFA78-4B46-9648-A67A-7E7DF0BCF416}"/>
              </a:ext>
            </a:extLst>
          </p:cNvPr>
          <p:cNvPicPr>
            <a:picLocks noChangeAspect="1"/>
          </p:cNvPicPr>
          <p:nvPr/>
        </p:nvPicPr>
        <p:blipFill>
          <a:blip r:embed="rId3"/>
          <a:stretch>
            <a:fillRect/>
          </a:stretch>
        </p:blipFill>
        <p:spPr>
          <a:xfrm>
            <a:off x="815658" y="792718"/>
            <a:ext cx="9881371" cy="3045282"/>
          </a:xfrm>
          <a:prstGeom prst="rect">
            <a:avLst/>
          </a:prstGeom>
        </p:spPr>
      </p:pic>
      <p:pic>
        <p:nvPicPr>
          <p:cNvPr id="9" name="图片 8">
            <a:extLst>
              <a:ext uri="{FF2B5EF4-FFF2-40B4-BE49-F238E27FC236}">
                <a16:creationId xmlns:a16="http://schemas.microsoft.com/office/drawing/2014/main" id="{055F2F54-C173-F649-964A-3936A990A1E8}"/>
              </a:ext>
            </a:extLst>
          </p:cNvPr>
          <p:cNvPicPr>
            <a:picLocks noChangeAspect="1"/>
          </p:cNvPicPr>
          <p:nvPr/>
        </p:nvPicPr>
        <p:blipFill>
          <a:blip r:embed="rId4"/>
          <a:stretch>
            <a:fillRect/>
          </a:stretch>
        </p:blipFill>
        <p:spPr>
          <a:xfrm>
            <a:off x="815658" y="3892213"/>
            <a:ext cx="10020300" cy="2781300"/>
          </a:xfrm>
          <a:prstGeom prst="rect">
            <a:avLst/>
          </a:prstGeom>
        </p:spPr>
      </p:pic>
      <p:cxnSp>
        <p:nvCxnSpPr>
          <p:cNvPr id="14" name="直线连接符 13">
            <a:extLst>
              <a:ext uri="{FF2B5EF4-FFF2-40B4-BE49-F238E27FC236}">
                <a16:creationId xmlns:a16="http://schemas.microsoft.com/office/drawing/2014/main" id="{C3E69E36-60E7-D24E-B76E-B65B4E9E8F31}"/>
              </a:ext>
            </a:extLst>
          </p:cNvPr>
          <p:cNvCxnSpPr/>
          <p:nvPr/>
        </p:nvCxnSpPr>
        <p:spPr>
          <a:xfrm>
            <a:off x="536428" y="3838000"/>
            <a:ext cx="1042185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62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Algorithm</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pic>
        <p:nvPicPr>
          <p:cNvPr id="46" name="图片 45">
            <a:extLst>
              <a:ext uri="{FF2B5EF4-FFF2-40B4-BE49-F238E27FC236}">
                <a16:creationId xmlns:a16="http://schemas.microsoft.com/office/drawing/2014/main" id="{78F2050D-90D6-D143-8C76-444A7382F09E}"/>
              </a:ext>
            </a:extLst>
          </p:cNvPr>
          <p:cNvPicPr>
            <a:picLocks noChangeAspect="1"/>
          </p:cNvPicPr>
          <p:nvPr/>
        </p:nvPicPr>
        <p:blipFill>
          <a:blip r:embed="rId2"/>
          <a:stretch>
            <a:fillRect/>
          </a:stretch>
        </p:blipFill>
        <p:spPr>
          <a:xfrm>
            <a:off x="815658" y="914400"/>
            <a:ext cx="9714434" cy="430775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Algorithm</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3" name="文本框 2"/>
          <p:cNvSpPr txBox="1"/>
          <p:nvPr/>
        </p:nvSpPr>
        <p:spPr>
          <a:xfrm>
            <a:off x="6199682" y="3009876"/>
            <a:ext cx="5528768" cy="532903"/>
          </a:xfrm>
          <a:prstGeom prst="rect">
            <a:avLst/>
          </a:prstGeom>
          <a:noFill/>
        </p:spPr>
        <p:txBody>
          <a:bodyPr wrap="square" rtlCol="0">
            <a:spAutoFit/>
          </a:bodyPr>
          <a:lstStyle/>
          <a:p>
            <a:pPr>
              <a:lnSpc>
                <a:spcPct val="125000"/>
              </a:lnSpc>
            </a:pPr>
            <a:r>
              <a:rPr lang="zh-CN" altLang="en-US" sz="1200" dirty="0">
                <a:solidFill>
                  <a:schemeClr val="bg1"/>
                </a:solidFill>
                <a:latin typeface="微软雅黑" panose="020B0503020204020204" pitchFamily="34" charset="-122"/>
                <a:ea typeface="微软雅黑" panose="020B0503020204020204" pitchFamily="34" charset="-122"/>
              </a:rPr>
              <a:t>点击文本框即可进行编辑输入相关内容点击文本框即可进行编辑输入相关内容点击文本框即可进行编辑输入相关内容</a:t>
            </a:r>
          </a:p>
        </p:txBody>
      </p:sp>
      <p:sp>
        <p:nvSpPr>
          <p:cNvPr id="14" name="文本框 13"/>
          <p:cNvSpPr txBox="1"/>
          <p:nvPr/>
        </p:nvSpPr>
        <p:spPr>
          <a:xfrm>
            <a:off x="6199684" y="2703644"/>
            <a:ext cx="1154273" cy="338554"/>
          </a:xfrm>
          <a:prstGeom prst="rect">
            <a:avLst/>
          </a:prstGeom>
          <a:noFill/>
        </p:spPr>
        <p:txBody>
          <a:bodyPr wrap="square" rtlCol="0">
            <a:spAutoFit/>
          </a:bodyPr>
          <a:lstStyle/>
          <a:p>
            <a:r>
              <a:rPr lang="zh-CN" altLang="en-US" sz="1600" b="1" dirty="0">
                <a:solidFill>
                  <a:schemeClr val="bg1"/>
                </a:solidFill>
                <a:latin typeface="微软雅黑" panose="020B0503020204020204" pitchFamily="34" charset="-122"/>
                <a:ea typeface="微软雅黑" panose="020B0503020204020204" pitchFamily="34" charset="-122"/>
              </a:rPr>
              <a:t>编辑标题</a:t>
            </a:r>
          </a:p>
        </p:txBody>
      </p:sp>
      <p:pic>
        <p:nvPicPr>
          <p:cNvPr id="16" name="图片 15">
            <a:extLst>
              <a:ext uri="{FF2B5EF4-FFF2-40B4-BE49-F238E27FC236}">
                <a16:creationId xmlns:a16="http://schemas.microsoft.com/office/drawing/2014/main" id="{39F89EE2-EF03-DC4F-B934-F253609CCF07}"/>
              </a:ext>
            </a:extLst>
          </p:cNvPr>
          <p:cNvPicPr>
            <a:picLocks noChangeAspect="1"/>
          </p:cNvPicPr>
          <p:nvPr/>
        </p:nvPicPr>
        <p:blipFill>
          <a:blip r:embed="rId3"/>
          <a:stretch>
            <a:fillRect/>
          </a:stretch>
        </p:blipFill>
        <p:spPr>
          <a:xfrm>
            <a:off x="358774" y="2383187"/>
            <a:ext cx="11681816" cy="231918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Algorithm</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3" name="文本框 2"/>
          <p:cNvSpPr txBox="1"/>
          <p:nvPr/>
        </p:nvSpPr>
        <p:spPr>
          <a:xfrm>
            <a:off x="6199682" y="3009876"/>
            <a:ext cx="5528768" cy="532903"/>
          </a:xfrm>
          <a:prstGeom prst="rect">
            <a:avLst/>
          </a:prstGeom>
          <a:noFill/>
        </p:spPr>
        <p:txBody>
          <a:bodyPr wrap="square" rtlCol="0">
            <a:spAutoFit/>
          </a:bodyPr>
          <a:lstStyle/>
          <a:p>
            <a:pPr>
              <a:lnSpc>
                <a:spcPct val="125000"/>
              </a:lnSpc>
            </a:pPr>
            <a:r>
              <a:rPr lang="zh-CN" altLang="en-US" sz="1200" dirty="0">
                <a:solidFill>
                  <a:schemeClr val="bg1"/>
                </a:solidFill>
                <a:latin typeface="微软雅黑" panose="020B0503020204020204" pitchFamily="34" charset="-122"/>
                <a:ea typeface="微软雅黑" panose="020B0503020204020204" pitchFamily="34" charset="-122"/>
              </a:rPr>
              <a:t>点击文本框即可进行编辑输入相关内容点击文本框即可进行编辑输入相关内容点击文本框即可进行编辑输入相关内容</a:t>
            </a:r>
          </a:p>
        </p:txBody>
      </p:sp>
      <p:sp>
        <p:nvSpPr>
          <p:cNvPr id="14" name="文本框 13"/>
          <p:cNvSpPr txBox="1"/>
          <p:nvPr/>
        </p:nvSpPr>
        <p:spPr>
          <a:xfrm>
            <a:off x="6199684" y="2703644"/>
            <a:ext cx="1154273" cy="338554"/>
          </a:xfrm>
          <a:prstGeom prst="rect">
            <a:avLst/>
          </a:prstGeom>
          <a:noFill/>
        </p:spPr>
        <p:txBody>
          <a:bodyPr wrap="square" rtlCol="0">
            <a:spAutoFit/>
          </a:bodyPr>
          <a:lstStyle/>
          <a:p>
            <a:r>
              <a:rPr lang="zh-CN" altLang="en-US" sz="1600" b="1" dirty="0">
                <a:solidFill>
                  <a:schemeClr val="bg1"/>
                </a:solidFill>
                <a:latin typeface="微软雅黑" panose="020B0503020204020204" pitchFamily="34" charset="-122"/>
                <a:ea typeface="微软雅黑" panose="020B0503020204020204" pitchFamily="34" charset="-122"/>
              </a:rPr>
              <a:t>编辑标题</a:t>
            </a:r>
          </a:p>
        </p:txBody>
      </p:sp>
      <p:pic>
        <p:nvPicPr>
          <p:cNvPr id="20" name="图片 19">
            <a:extLst>
              <a:ext uri="{FF2B5EF4-FFF2-40B4-BE49-F238E27FC236}">
                <a16:creationId xmlns:a16="http://schemas.microsoft.com/office/drawing/2014/main" id="{2431275B-AB3D-1D4E-A3D1-E223DD0A6435}"/>
              </a:ext>
            </a:extLst>
          </p:cNvPr>
          <p:cNvPicPr>
            <a:picLocks noChangeAspect="1"/>
          </p:cNvPicPr>
          <p:nvPr/>
        </p:nvPicPr>
        <p:blipFill>
          <a:blip r:embed="rId2"/>
          <a:stretch>
            <a:fillRect/>
          </a:stretch>
        </p:blipFill>
        <p:spPr>
          <a:xfrm>
            <a:off x="815658" y="1910829"/>
            <a:ext cx="10172700" cy="3263900"/>
          </a:xfrm>
          <a:prstGeom prst="rect">
            <a:avLst/>
          </a:prstGeom>
        </p:spPr>
      </p:pic>
    </p:spTree>
    <p:extLst>
      <p:ext uri="{BB962C8B-B14F-4D97-AF65-F5344CB8AC3E}">
        <p14:creationId xmlns:p14="http://schemas.microsoft.com/office/powerpoint/2010/main" val="3316918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a:extLst>
              <a:ext uri="{BEBA8EAE-BF5A-486C-A8C5-ECC9F3942E4B}">
                <a14:imgProps xmlns:a14="http://schemas.microsoft.com/office/drawing/2010/main">
                  <a14:imgLayer>
                    <a14:imgEffect>
                      <a14:brightnessContrast bright="-40000"/>
                    </a14:imgEffect>
                    <a14:imgEffect>
                      <a14:saturation sat="0"/>
                    </a14:imgEffect>
                  </a14:imgLayer>
                </a14:imgProps>
              </a:ext>
              <a:ext uri="{28A0092B-C50C-407E-A947-70E740481C1C}">
                <a14:useLocalDpi xmlns:a14="http://schemas.microsoft.com/office/drawing/2010/main" val="0"/>
              </a:ext>
            </a:extLst>
          </a:blip>
          <a:srcRect t="50108"/>
          <a:stretch>
            <a:fillRect/>
          </a:stretch>
        </p:blipFill>
        <p:spPr>
          <a:xfrm>
            <a:off x="0" y="3465949"/>
            <a:ext cx="12218272" cy="3429000"/>
          </a:xfrm>
          <a:prstGeom prst="rect">
            <a:avLst/>
          </a:prstGeom>
        </p:spPr>
      </p:pic>
      <p:sp>
        <p:nvSpPr>
          <p:cNvPr id="9" name="圆角矩形 8"/>
          <p:cNvSpPr/>
          <p:nvPr/>
        </p:nvSpPr>
        <p:spPr>
          <a:xfrm>
            <a:off x="673509"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26" name="直接连接符 25"/>
          <p:cNvCxnSpPr/>
          <p:nvPr/>
        </p:nvCxnSpPr>
        <p:spPr>
          <a:xfrm flipH="1">
            <a:off x="3886977" y="3291162"/>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2236696" y="2313216"/>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983772" y="2860805"/>
            <a:ext cx="252924" cy="2529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2575161" y="2397097"/>
            <a:ext cx="1715719" cy="1445260"/>
          </a:xfrm>
          <a:prstGeom prst="rect">
            <a:avLst/>
          </a:prstGeom>
          <a:noFill/>
        </p:spPr>
        <p:txBody>
          <a:bodyPr wrap="square" rtlCol="0">
            <a:spAutoFit/>
          </a:bodyPr>
          <a:lstStyle/>
          <a:p>
            <a:pPr algn="ctr"/>
            <a:r>
              <a:rPr lang="en-US" altLang="zh-CN" sz="8800" dirty="0">
                <a:latin typeface="FuturaBookC" pitchFamily="2" charset="-52"/>
              </a:rPr>
              <a:t>03</a:t>
            </a:r>
            <a:endParaRPr lang="zh-CN" altLang="en-US" sz="8800" dirty="0">
              <a:latin typeface="FuturaBookC" pitchFamily="2" charset="-52"/>
            </a:endParaRPr>
          </a:p>
        </p:txBody>
      </p:sp>
      <p:sp>
        <p:nvSpPr>
          <p:cNvPr id="32" name="文本框 31"/>
          <p:cNvSpPr txBox="1"/>
          <p:nvPr/>
        </p:nvSpPr>
        <p:spPr>
          <a:xfrm>
            <a:off x="5304472" y="2637065"/>
            <a:ext cx="4422225" cy="706755"/>
          </a:xfrm>
          <a:prstGeom prst="rect">
            <a:avLst/>
          </a:prstGeom>
          <a:noFill/>
        </p:spPr>
        <p:txBody>
          <a:bodyPr wrap="square" rtlCol="0">
            <a:spAutoFit/>
          </a:bodyPr>
          <a:lstStyle/>
          <a:p>
            <a:r>
              <a:rPr lang="en-US" altLang="zh-CN" sz="40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20" presetClass="entr" presetSubtype="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edge">
                                      <p:cBhvr>
                                        <p:cTn id="20" dur="2000"/>
                                        <p:tgtEl>
                                          <p:spTgt spid="26"/>
                                        </p:tgtEl>
                                      </p:cBhvr>
                                    </p:animEffect>
                                  </p:childTnLst>
                                </p:cTn>
                              </p:par>
                              <p:par>
                                <p:cTn id="21" presetID="20"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edge">
                                      <p:cBhvr>
                                        <p:cTn id="23" dur="2000"/>
                                        <p:tgtEl>
                                          <p:spTgt spid="27"/>
                                        </p:tgtEl>
                                      </p:cBhvr>
                                    </p:animEffect>
                                  </p:childTnLst>
                                </p:cTn>
                              </p:par>
                              <p:par>
                                <p:cTn id="24" presetID="20"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edge">
                                      <p:cBhvr>
                                        <p:cTn id="26" dur="2000"/>
                                        <p:tgtEl>
                                          <p:spTgt spid="28"/>
                                        </p:tgtEl>
                                      </p:cBhvr>
                                    </p:animEffect>
                                  </p:childTnLst>
                                </p:cTn>
                              </p:par>
                              <p:par>
                                <p:cTn id="27" presetID="20"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edge">
                                      <p:cBhvr>
                                        <p:cTn id="29" dur="2000"/>
                                        <p:tgtEl>
                                          <p:spTgt spid="30"/>
                                        </p:tgtEl>
                                      </p:cBhvr>
                                    </p:animEffect>
                                  </p:childTnLst>
                                </p:cTn>
                              </p:par>
                              <p:par>
                                <p:cTn id="30" presetID="2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edge">
                                      <p:cBhvr>
                                        <p:cTn id="32"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pic>
        <p:nvPicPr>
          <p:cNvPr id="8" name="图片 7">
            <a:extLst>
              <a:ext uri="{FF2B5EF4-FFF2-40B4-BE49-F238E27FC236}">
                <a16:creationId xmlns:a16="http://schemas.microsoft.com/office/drawing/2014/main" id="{08CFC600-3733-8A44-B9C9-9D906DA714F2}"/>
              </a:ext>
            </a:extLst>
          </p:cNvPr>
          <p:cNvPicPr>
            <a:picLocks noChangeAspect="1"/>
          </p:cNvPicPr>
          <p:nvPr/>
        </p:nvPicPr>
        <p:blipFill>
          <a:blip r:embed="rId3"/>
          <a:stretch>
            <a:fillRect/>
          </a:stretch>
        </p:blipFill>
        <p:spPr>
          <a:xfrm>
            <a:off x="326286" y="1710813"/>
            <a:ext cx="11787056" cy="3510116"/>
          </a:xfrm>
          <a:prstGeom prst="rect">
            <a:avLst/>
          </a:prstGeom>
        </p:spPr>
      </p:pic>
    </p:spTree>
    <p:extLst>
      <p:ext uri="{BB962C8B-B14F-4D97-AF65-F5344CB8AC3E}">
        <p14:creationId xmlns:p14="http://schemas.microsoft.com/office/powerpoint/2010/main" val="29223409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pic>
        <p:nvPicPr>
          <p:cNvPr id="3" name="图片 2">
            <a:extLst>
              <a:ext uri="{FF2B5EF4-FFF2-40B4-BE49-F238E27FC236}">
                <a16:creationId xmlns:a16="http://schemas.microsoft.com/office/drawing/2014/main" id="{FCA99EFA-2DE9-4D4B-A896-206A071D1165}"/>
              </a:ext>
            </a:extLst>
          </p:cNvPr>
          <p:cNvPicPr>
            <a:picLocks noChangeAspect="1"/>
          </p:cNvPicPr>
          <p:nvPr/>
        </p:nvPicPr>
        <p:blipFill>
          <a:blip r:embed="rId3"/>
          <a:stretch>
            <a:fillRect/>
          </a:stretch>
        </p:blipFill>
        <p:spPr>
          <a:xfrm>
            <a:off x="647531" y="1630524"/>
            <a:ext cx="10926127" cy="4744876"/>
          </a:xfrm>
          <a:prstGeom prst="rect">
            <a:avLst/>
          </a:prstGeom>
        </p:spPr>
      </p:pic>
      <p:sp>
        <p:nvSpPr>
          <p:cNvPr id="11" name="文本框 10">
            <a:extLst>
              <a:ext uri="{FF2B5EF4-FFF2-40B4-BE49-F238E27FC236}">
                <a16:creationId xmlns:a16="http://schemas.microsoft.com/office/drawing/2014/main" id="{80A9194E-8C01-B646-BFA8-E73E809CE20E}"/>
              </a:ext>
            </a:extLst>
          </p:cNvPr>
          <p:cNvSpPr txBox="1"/>
          <p:nvPr/>
        </p:nvSpPr>
        <p:spPr>
          <a:xfrm>
            <a:off x="1057275" y="931111"/>
            <a:ext cx="3494867" cy="369332"/>
          </a:xfrm>
          <a:prstGeom prst="rect">
            <a:avLst/>
          </a:prstGeom>
          <a:noFill/>
        </p:spPr>
        <p:txBody>
          <a:bodyPr wrap="none" rtlCol="0">
            <a:spAutoFit/>
          </a:bodyPr>
          <a:lstStyle/>
          <a:p>
            <a:r>
              <a:rPr kumimoji="1" lang="zh-CN" altLang="en-US" dirty="0"/>
              <a:t>为什么选择</a:t>
            </a:r>
            <a:r>
              <a:rPr kumimoji="1" lang="en-US" altLang="zh-CN" dirty="0"/>
              <a:t>pruning</a:t>
            </a:r>
            <a:r>
              <a:rPr kumimoji="1" lang="zh-CN" altLang="en-US" dirty="0"/>
              <a:t> </a:t>
            </a:r>
            <a:r>
              <a:rPr kumimoji="1" lang="en-US" altLang="zh-CN" dirty="0"/>
              <a:t>rate</a:t>
            </a:r>
            <a:r>
              <a:rPr kumimoji="1" lang="zh-CN" altLang="en-US" dirty="0"/>
              <a:t> </a:t>
            </a:r>
            <a:r>
              <a:rPr kumimoji="1" lang="en-US" altLang="zh-CN" dirty="0"/>
              <a:t>=</a:t>
            </a:r>
            <a:r>
              <a:rPr kumimoji="1" lang="zh-CN" altLang="en-US" dirty="0"/>
              <a:t> </a:t>
            </a:r>
            <a:r>
              <a:rPr kumimoji="1" lang="en-US" altLang="zh-CN" dirty="0"/>
              <a:t>20%</a:t>
            </a:r>
            <a:r>
              <a:rPr kumimoji="1" lang="zh-CN" altLang="en-US" dirty="0"/>
              <a:t> ？</a:t>
            </a:r>
          </a:p>
        </p:txBody>
      </p:sp>
    </p:spTree>
    <p:extLst>
      <p:ext uri="{BB962C8B-B14F-4D97-AF65-F5344CB8AC3E}">
        <p14:creationId xmlns:p14="http://schemas.microsoft.com/office/powerpoint/2010/main" val="42757166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pic>
        <p:nvPicPr>
          <p:cNvPr id="9" name="图片 8">
            <a:extLst>
              <a:ext uri="{FF2B5EF4-FFF2-40B4-BE49-F238E27FC236}">
                <a16:creationId xmlns:a16="http://schemas.microsoft.com/office/drawing/2014/main" id="{617DC1FE-DC81-274C-8F83-62EA0E43EB83}"/>
              </a:ext>
            </a:extLst>
          </p:cNvPr>
          <p:cNvPicPr>
            <a:picLocks noChangeAspect="1"/>
          </p:cNvPicPr>
          <p:nvPr/>
        </p:nvPicPr>
        <p:blipFill>
          <a:blip r:embed="rId3"/>
          <a:stretch>
            <a:fillRect/>
          </a:stretch>
        </p:blipFill>
        <p:spPr>
          <a:xfrm>
            <a:off x="3132480" y="0"/>
            <a:ext cx="6983070" cy="6858000"/>
          </a:xfrm>
          <a:prstGeom prst="rect">
            <a:avLst/>
          </a:prstGeom>
        </p:spPr>
      </p:pic>
    </p:spTree>
    <p:extLst>
      <p:ext uri="{BB962C8B-B14F-4D97-AF65-F5344CB8AC3E}">
        <p14:creationId xmlns:p14="http://schemas.microsoft.com/office/powerpoint/2010/main" val="13512296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3">
            <a:extLst>
              <a:ext uri="{BEBA8EAE-BF5A-486C-A8C5-ECC9F3942E4B}">
                <a14:imgProps xmlns:a14="http://schemas.microsoft.com/office/drawing/2010/main">
                  <a14:imgLayer>
                    <a14:imgEffect>
                      <a14:brightnessContrast bright="-40000"/>
                    </a14:imgEffect>
                    <a14:imgEffect>
                      <a14:saturation sat="0"/>
                    </a14:imgEffect>
                  </a14:imgLayer>
                </a14:imgProps>
              </a:ext>
              <a:ext uri="{28A0092B-C50C-407E-A947-70E740481C1C}">
                <a14:useLocalDpi xmlns:a14="http://schemas.microsoft.com/office/drawing/2010/main" val="0"/>
              </a:ext>
            </a:extLst>
          </a:blip>
          <a:srcRect t="50108"/>
          <a:stretch>
            <a:fillRect/>
          </a:stretch>
        </p:blipFill>
        <p:spPr>
          <a:xfrm>
            <a:off x="0" y="3465949"/>
            <a:ext cx="12218272" cy="3429000"/>
          </a:xfrm>
          <a:prstGeom prst="rect">
            <a:avLst/>
          </a:prstGeom>
        </p:spPr>
      </p:pic>
      <p:sp>
        <p:nvSpPr>
          <p:cNvPr id="5" name="圆角矩形 4"/>
          <p:cNvSpPr/>
          <p:nvPr/>
        </p:nvSpPr>
        <p:spPr>
          <a:xfrm>
            <a:off x="672874"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6328675" y="1603429"/>
            <a:ext cx="588049"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0" name="文本框 9"/>
          <p:cNvSpPr txBox="1"/>
          <p:nvPr/>
        </p:nvSpPr>
        <p:spPr>
          <a:xfrm>
            <a:off x="6257886" y="1604064"/>
            <a:ext cx="728357" cy="584775"/>
          </a:xfrm>
          <a:prstGeom prst="rect">
            <a:avLst/>
          </a:prstGeom>
          <a:noFill/>
          <a:ln>
            <a:noFill/>
          </a:ln>
        </p:spPr>
        <p:txBody>
          <a:bodyPr wrap="square" rtlCol="0">
            <a:sp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01</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1" name="矩形 10"/>
          <p:cNvSpPr/>
          <p:nvPr/>
        </p:nvSpPr>
        <p:spPr>
          <a:xfrm>
            <a:off x="7076294" y="1603429"/>
            <a:ext cx="3011951"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6" name="矩形 15"/>
          <p:cNvSpPr/>
          <p:nvPr/>
        </p:nvSpPr>
        <p:spPr>
          <a:xfrm>
            <a:off x="7148864" y="1634206"/>
            <a:ext cx="4774531" cy="523220"/>
          </a:xfrm>
          <a:prstGeom prst="rect">
            <a:avLst/>
          </a:prstGeom>
        </p:spPr>
        <p:txBody>
          <a:bodyPr wrap="square">
            <a:spAutoFit/>
          </a:bodyPr>
          <a:lstStyle/>
          <a:p>
            <a:r>
              <a:rPr lang="en-US" altLang="zh-CN" sz="2800" dirty="0">
                <a:solidFill>
                  <a:schemeClr val="bg1"/>
                </a:solidFill>
                <a:latin typeface="微软雅黑" panose="020B0503020204020204" pitchFamily="34" charset="-122"/>
                <a:ea typeface="微软雅黑" panose="020B0503020204020204" pitchFamily="34" charset="-122"/>
              </a:rPr>
              <a:t>Introduction</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6328675" y="2442505"/>
            <a:ext cx="588049" cy="584775"/>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18" name="文本框 17"/>
          <p:cNvSpPr txBox="1"/>
          <p:nvPr/>
        </p:nvSpPr>
        <p:spPr>
          <a:xfrm>
            <a:off x="6257886" y="2443140"/>
            <a:ext cx="728357" cy="584775"/>
          </a:xfrm>
          <a:prstGeom prst="rect">
            <a:avLst/>
          </a:prstGeom>
          <a:noFill/>
          <a:ln>
            <a:noFill/>
          </a:ln>
        </p:spPr>
        <p:txBody>
          <a:bodyPr wrap="square" rtlCol="0">
            <a:sp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02</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7076294" y="2442505"/>
            <a:ext cx="3011951"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27" name="矩形 26"/>
          <p:cNvSpPr/>
          <p:nvPr/>
        </p:nvSpPr>
        <p:spPr>
          <a:xfrm>
            <a:off x="7148864" y="2473282"/>
            <a:ext cx="4774531" cy="523220"/>
          </a:xfrm>
          <a:prstGeom prst="rect">
            <a:avLst/>
          </a:prstGeom>
        </p:spPr>
        <p:txBody>
          <a:bodyPr wrap="square">
            <a:spAutoFit/>
          </a:bodyPr>
          <a:lstStyle/>
          <a:p>
            <a:r>
              <a:rPr lang="en-US" altLang="zh-CN" sz="2800" dirty="0">
                <a:solidFill>
                  <a:schemeClr val="bg1"/>
                </a:solidFill>
                <a:latin typeface="微软雅黑" panose="020B0503020204020204" pitchFamily="34" charset="-122"/>
                <a:ea typeface="微软雅黑" panose="020B0503020204020204" pitchFamily="34" charset="-122"/>
              </a:rPr>
              <a:t>Algorithm</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23" name="矩形 22"/>
          <p:cNvSpPr/>
          <p:nvPr/>
        </p:nvSpPr>
        <p:spPr>
          <a:xfrm>
            <a:off x="6328675" y="3281581"/>
            <a:ext cx="588049"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24" name="文本框 23"/>
          <p:cNvSpPr txBox="1"/>
          <p:nvPr/>
        </p:nvSpPr>
        <p:spPr>
          <a:xfrm>
            <a:off x="6258521" y="3280946"/>
            <a:ext cx="728357" cy="584775"/>
          </a:xfrm>
          <a:prstGeom prst="rect">
            <a:avLst/>
          </a:prstGeom>
          <a:noFill/>
          <a:ln>
            <a:noFill/>
          </a:ln>
        </p:spPr>
        <p:txBody>
          <a:bodyPr wrap="square" rtlCol="0">
            <a:sp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03</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25" name="矩形 24"/>
          <p:cNvSpPr/>
          <p:nvPr/>
        </p:nvSpPr>
        <p:spPr>
          <a:xfrm>
            <a:off x="7076294" y="3281581"/>
            <a:ext cx="3011951"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35" name="矩形 34"/>
          <p:cNvSpPr/>
          <p:nvPr/>
        </p:nvSpPr>
        <p:spPr>
          <a:xfrm>
            <a:off x="7148864" y="3312358"/>
            <a:ext cx="4774531" cy="523220"/>
          </a:xfrm>
          <a:prstGeom prst="rect">
            <a:avLst/>
          </a:prstGeom>
        </p:spPr>
        <p:txBody>
          <a:bodyPr wrap="square">
            <a:spAutoFit/>
          </a:bodyPr>
          <a:lstStyle/>
          <a:p>
            <a:r>
              <a:rPr lang="en-US" altLang="zh-CN" sz="2800" dirty="0">
                <a:solidFill>
                  <a:schemeClr val="bg1"/>
                </a:solidFill>
                <a:latin typeface="微软雅黑" panose="020B0503020204020204" pitchFamily="34" charset="-122"/>
                <a:ea typeface="微软雅黑" panose="020B0503020204020204" pitchFamily="34" charset="-122"/>
              </a:rPr>
              <a:t>Experiment</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39" name="矩形 38"/>
          <p:cNvSpPr/>
          <p:nvPr/>
        </p:nvSpPr>
        <p:spPr>
          <a:xfrm>
            <a:off x="6328675" y="4120657"/>
            <a:ext cx="588049"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40" name="文本框 39"/>
          <p:cNvSpPr txBox="1"/>
          <p:nvPr/>
        </p:nvSpPr>
        <p:spPr>
          <a:xfrm>
            <a:off x="6257886" y="4143517"/>
            <a:ext cx="728357" cy="584775"/>
          </a:xfrm>
          <a:prstGeom prst="rect">
            <a:avLst/>
          </a:prstGeom>
          <a:noFill/>
          <a:ln>
            <a:noFill/>
          </a:ln>
        </p:spPr>
        <p:txBody>
          <a:bodyPr wrap="square" rtlCol="0">
            <a:sp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04</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a:off x="7076294" y="4120657"/>
            <a:ext cx="3011951"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44" name="矩形 43"/>
          <p:cNvSpPr/>
          <p:nvPr/>
        </p:nvSpPr>
        <p:spPr>
          <a:xfrm>
            <a:off x="7148864" y="4151434"/>
            <a:ext cx="4774531" cy="523220"/>
          </a:xfrm>
          <a:prstGeom prst="rect">
            <a:avLst/>
          </a:prstGeom>
        </p:spPr>
        <p:txBody>
          <a:bodyPr wrap="square">
            <a:spAutoFit/>
          </a:bodyPr>
          <a:lstStyle/>
          <a:p>
            <a:r>
              <a:rPr lang="en-US" altLang="zh-CN" sz="2800" dirty="0">
                <a:solidFill>
                  <a:schemeClr val="bg1"/>
                </a:solidFill>
                <a:latin typeface="微软雅黑" panose="020B0503020204020204" pitchFamily="34" charset="-122"/>
                <a:ea typeface="微软雅黑" panose="020B0503020204020204" pitchFamily="34" charset="-122"/>
              </a:rPr>
              <a:t>Discuss</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45" name="矩形 44"/>
          <p:cNvSpPr/>
          <p:nvPr/>
        </p:nvSpPr>
        <p:spPr>
          <a:xfrm>
            <a:off x="6328675" y="4959733"/>
            <a:ext cx="588049"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55" name="文本框 54"/>
          <p:cNvSpPr txBox="1"/>
          <p:nvPr/>
        </p:nvSpPr>
        <p:spPr>
          <a:xfrm>
            <a:off x="6257886" y="4959733"/>
            <a:ext cx="728357" cy="584775"/>
          </a:xfrm>
          <a:prstGeom prst="rect">
            <a:avLst/>
          </a:prstGeom>
          <a:noFill/>
          <a:ln>
            <a:noFill/>
          </a:ln>
        </p:spPr>
        <p:txBody>
          <a:bodyPr wrap="square" rtlCol="0">
            <a:spAutoFit/>
          </a:bodyPr>
          <a:lstStyle/>
          <a:p>
            <a:pPr algn="ctr"/>
            <a:r>
              <a:rPr lang="en-US" altLang="zh-CN" sz="3200" dirty="0">
                <a:solidFill>
                  <a:schemeClr val="bg1"/>
                </a:solidFill>
                <a:latin typeface="微软雅黑" panose="020B0503020204020204" pitchFamily="34" charset="-122"/>
                <a:ea typeface="微软雅黑" panose="020B0503020204020204" pitchFamily="34" charset="-122"/>
              </a:rPr>
              <a:t>05</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56" name="矩形 55"/>
          <p:cNvSpPr/>
          <p:nvPr/>
        </p:nvSpPr>
        <p:spPr>
          <a:xfrm>
            <a:off x="7076294" y="4959733"/>
            <a:ext cx="3011951" cy="5847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p>
        </p:txBody>
      </p:sp>
      <p:sp>
        <p:nvSpPr>
          <p:cNvPr id="57" name="矩形 56"/>
          <p:cNvSpPr/>
          <p:nvPr/>
        </p:nvSpPr>
        <p:spPr>
          <a:xfrm>
            <a:off x="7148864" y="4990510"/>
            <a:ext cx="4774531" cy="523220"/>
          </a:xfrm>
          <a:prstGeom prst="rect">
            <a:avLst/>
          </a:prstGeom>
        </p:spPr>
        <p:txBody>
          <a:bodyPr wrap="square">
            <a:spAutoFit/>
          </a:bodyPr>
          <a:lstStyle/>
          <a:p>
            <a:r>
              <a:rPr lang="en-US" altLang="zh-CN" sz="2800" dirty="0">
                <a:solidFill>
                  <a:schemeClr val="bg1"/>
                </a:solidFill>
                <a:latin typeface="微软雅黑" panose="020B0503020204020204" pitchFamily="34" charset="-122"/>
                <a:ea typeface="微软雅黑" panose="020B0503020204020204" pitchFamily="34" charset="-122"/>
              </a:rPr>
              <a:t>Future</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58" name="文本框 57"/>
          <p:cNvSpPr txBox="1"/>
          <p:nvPr/>
        </p:nvSpPr>
        <p:spPr>
          <a:xfrm>
            <a:off x="2513295" y="3620200"/>
            <a:ext cx="2669236" cy="523220"/>
          </a:xfrm>
          <a:prstGeom prst="rect">
            <a:avLst/>
          </a:prstGeom>
          <a:noFill/>
        </p:spPr>
        <p:txBody>
          <a:bodyPr wrap="square" rtlCol="0">
            <a:spAutoFit/>
          </a:bodyPr>
          <a:lstStyle/>
          <a:p>
            <a:pPr algn="ctr"/>
            <a:r>
              <a:rPr lang="en-US" altLang="zh-CN" sz="2800" b="1" dirty="0">
                <a:solidFill>
                  <a:srgbClr val="48505B"/>
                </a:solidFill>
                <a:latin typeface="Arial" panose="020B0604020202020204" pitchFamily="34" charset="0"/>
                <a:ea typeface="微软雅黑" panose="020B0503020204020204" pitchFamily="34" charset="-122"/>
                <a:cs typeface="Arial" panose="020B0604020202020204" pitchFamily="34" charset="0"/>
              </a:rPr>
              <a:t>CONTENTS</a:t>
            </a:r>
            <a:endParaRPr lang="zh-CN" altLang="en-US" sz="3200" b="1" dirty="0">
              <a:solidFill>
                <a:srgbClr val="48505B"/>
              </a:solidFill>
              <a:latin typeface="Arial" panose="020B0604020202020204" pitchFamily="34" charset="0"/>
              <a:ea typeface="微软雅黑" panose="020B0503020204020204" pitchFamily="34" charset="-122"/>
              <a:cs typeface="Arial" panose="020B0604020202020204" pitchFamily="34" charset="0"/>
            </a:endParaRPr>
          </a:p>
        </p:txBody>
      </p:sp>
      <p:sp>
        <p:nvSpPr>
          <p:cNvPr id="59" name="文本框 58"/>
          <p:cNvSpPr txBox="1"/>
          <p:nvPr/>
        </p:nvSpPr>
        <p:spPr>
          <a:xfrm>
            <a:off x="2513295" y="2511835"/>
            <a:ext cx="2669236" cy="1107996"/>
          </a:xfrm>
          <a:prstGeom prst="rect">
            <a:avLst/>
          </a:prstGeom>
          <a:noFill/>
          <a:ln w="22225">
            <a:solidFill>
              <a:schemeClr val="tx1">
                <a:lumMod val="75000"/>
                <a:lumOff val="25000"/>
              </a:schemeClr>
            </a:solidFill>
            <a:prstDash val="lgDashDot"/>
          </a:ln>
        </p:spPr>
        <p:txBody>
          <a:bodyPr wrap="square" rtlCol="0">
            <a:spAutoFit/>
          </a:bodyPr>
          <a:lstStyle/>
          <a:p>
            <a:pPr algn="ctr"/>
            <a:r>
              <a:rPr lang="zh-CN" altLang="en-US" sz="6600" dirty="0">
                <a:solidFill>
                  <a:srgbClr val="48505B"/>
                </a:solidFill>
                <a:latin typeface="微软雅黑" panose="020B0503020204020204" pitchFamily="34" charset="-122"/>
                <a:ea typeface="微软雅黑" panose="020B0503020204020204" pitchFamily="34" charset="-122"/>
                <a:cs typeface="Arial" panose="020B0604020202020204" pitchFamily="34" charset="0"/>
              </a:rPr>
              <a:t>目  录</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5" presetClass="entr" presetSubtype="10"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checkerboard(across)">
                                      <p:cBhvr>
                                        <p:cTn id="20" dur="500"/>
                                        <p:tgtEl>
                                          <p:spTgt spid="9"/>
                                        </p:tgtEl>
                                      </p:cBhvr>
                                    </p:animEffect>
                                  </p:childTnLst>
                                </p:cTn>
                              </p:par>
                              <p:par>
                                <p:cTn id="21" presetID="5" presetClass="entr" presetSubtype="1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checkerboard(across)">
                                      <p:cBhvr>
                                        <p:cTn id="23" dur="500"/>
                                        <p:tgtEl>
                                          <p:spTgt spid="10"/>
                                        </p:tgtEl>
                                      </p:cBhvr>
                                    </p:animEffect>
                                  </p:childTnLst>
                                </p:cTn>
                              </p:par>
                              <p:par>
                                <p:cTn id="24" presetID="5" presetClass="entr" presetSubtype="1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checkerboard(across)">
                                      <p:cBhvr>
                                        <p:cTn id="26" dur="500"/>
                                        <p:tgtEl>
                                          <p:spTgt spid="11"/>
                                        </p:tgtEl>
                                      </p:cBhvr>
                                    </p:animEffect>
                                  </p:childTnLst>
                                </p:cTn>
                              </p:par>
                              <p:par>
                                <p:cTn id="27" presetID="5" presetClass="entr" presetSubtype="1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checkerboard(across)">
                                      <p:cBhvr>
                                        <p:cTn id="29" dur="500"/>
                                        <p:tgtEl>
                                          <p:spTgt spid="12"/>
                                        </p:tgtEl>
                                      </p:cBhvr>
                                    </p:animEffect>
                                  </p:childTnLst>
                                </p:cTn>
                              </p:par>
                              <p:par>
                                <p:cTn id="30" presetID="5" presetClass="entr" presetSubtype="10"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checkerboard(across)">
                                      <p:cBhvr>
                                        <p:cTn id="32" dur="500"/>
                                        <p:tgtEl>
                                          <p:spTgt spid="18"/>
                                        </p:tgtEl>
                                      </p:cBhvr>
                                    </p:animEffect>
                                  </p:childTnLst>
                                </p:cTn>
                              </p:par>
                              <p:par>
                                <p:cTn id="33" presetID="5" presetClass="entr" presetSubtype="1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checkerboard(across)">
                                      <p:cBhvr>
                                        <p:cTn id="35" dur="500"/>
                                        <p:tgtEl>
                                          <p:spTgt spid="19"/>
                                        </p:tgtEl>
                                      </p:cBhvr>
                                    </p:animEffect>
                                  </p:childTnLst>
                                </p:cTn>
                              </p:par>
                              <p:par>
                                <p:cTn id="36" presetID="5" presetClass="entr" presetSubtype="10" fill="hold" grpId="0" nodeType="withEffect">
                                  <p:stCondLst>
                                    <p:cond delay="0"/>
                                  </p:stCondLst>
                                  <p:childTnLst>
                                    <p:set>
                                      <p:cBhvr>
                                        <p:cTn id="37" dur="1" fill="hold">
                                          <p:stCondLst>
                                            <p:cond delay="0"/>
                                          </p:stCondLst>
                                        </p:cTn>
                                        <p:tgtEl>
                                          <p:spTgt spid="23"/>
                                        </p:tgtEl>
                                        <p:attrNameLst>
                                          <p:attrName>style.visibility</p:attrName>
                                        </p:attrNameLst>
                                      </p:cBhvr>
                                      <p:to>
                                        <p:strVal val="visible"/>
                                      </p:to>
                                    </p:set>
                                    <p:animEffect transition="in" filter="checkerboard(across)">
                                      <p:cBhvr>
                                        <p:cTn id="38" dur="500"/>
                                        <p:tgtEl>
                                          <p:spTgt spid="23"/>
                                        </p:tgtEl>
                                      </p:cBhvr>
                                    </p:animEffect>
                                  </p:childTnLst>
                                </p:cTn>
                              </p:par>
                              <p:par>
                                <p:cTn id="39" presetID="5" presetClass="entr" presetSubtype="10" fill="hold" grpId="0" nodeType="with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checkerboard(across)">
                                      <p:cBhvr>
                                        <p:cTn id="41" dur="500"/>
                                        <p:tgtEl>
                                          <p:spTgt spid="24"/>
                                        </p:tgtEl>
                                      </p:cBhvr>
                                    </p:animEffect>
                                  </p:childTnLst>
                                </p:cTn>
                              </p:par>
                              <p:par>
                                <p:cTn id="42" presetID="5" presetClass="entr" presetSubtype="10" fill="hold" grpId="0" nodeType="withEffect">
                                  <p:stCondLst>
                                    <p:cond delay="0"/>
                                  </p:stCondLst>
                                  <p:childTnLst>
                                    <p:set>
                                      <p:cBhvr>
                                        <p:cTn id="43" dur="1" fill="hold">
                                          <p:stCondLst>
                                            <p:cond delay="0"/>
                                          </p:stCondLst>
                                        </p:cTn>
                                        <p:tgtEl>
                                          <p:spTgt spid="25"/>
                                        </p:tgtEl>
                                        <p:attrNameLst>
                                          <p:attrName>style.visibility</p:attrName>
                                        </p:attrNameLst>
                                      </p:cBhvr>
                                      <p:to>
                                        <p:strVal val="visible"/>
                                      </p:to>
                                    </p:set>
                                    <p:animEffect transition="in" filter="checkerboard(across)">
                                      <p:cBhvr>
                                        <p:cTn id="44" dur="500"/>
                                        <p:tgtEl>
                                          <p:spTgt spid="25"/>
                                        </p:tgtEl>
                                      </p:cBhvr>
                                    </p:animEffect>
                                  </p:childTnLst>
                                </p:cTn>
                              </p:par>
                              <p:par>
                                <p:cTn id="45" presetID="5" presetClass="entr" presetSubtype="10"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checkerboard(across)">
                                      <p:cBhvr>
                                        <p:cTn id="47" dur="500"/>
                                        <p:tgtEl>
                                          <p:spTgt spid="39"/>
                                        </p:tgtEl>
                                      </p:cBhvr>
                                    </p:animEffect>
                                  </p:childTnLst>
                                </p:cTn>
                              </p:par>
                              <p:par>
                                <p:cTn id="48" presetID="5" presetClass="entr" presetSubtype="10" fill="hold" grpId="0" nodeType="withEffect">
                                  <p:stCondLst>
                                    <p:cond delay="0"/>
                                  </p:stCondLst>
                                  <p:childTnLst>
                                    <p:set>
                                      <p:cBhvr>
                                        <p:cTn id="49" dur="1" fill="hold">
                                          <p:stCondLst>
                                            <p:cond delay="0"/>
                                          </p:stCondLst>
                                        </p:cTn>
                                        <p:tgtEl>
                                          <p:spTgt spid="40"/>
                                        </p:tgtEl>
                                        <p:attrNameLst>
                                          <p:attrName>style.visibility</p:attrName>
                                        </p:attrNameLst>
                                      </p:cBhvr>
                                      <p:to>
                                        <p:strVal val="visible"/>
                                      </p:to>
                                    </p:set>
                                    <p:animEffect transition="in" filter="checkerboard(across)">
                                      <p:cBhvr>
                                        <p:cTn id="50" dur="500"/>
                                        <p:tgtEl>
                                          <p:spTgt spid="40"/>
                                        </p:tgtEl>
                                      </p:cBhvr>
                                    </p:animEffect>
                                  </p:childTnLst>
                                </p:cTn>
                              </p:par>
                              <p:par>
                                <p:cTn id="51" presetID="5" presetClass="entr" presetSubtype="10" fill="hold" grpId="0" nodeType="withEffect">
                                  <p:stCondLst>
                                    <p:cond delay="0"/>
                                  </p:stCondLst>
                                  <p:childTnLst>
                                    <p:set>
                                      <p:cBhvr>
                                        <p:cTn id="52" dur="1" fill="hold">
                                          <p:stCondLst>
                                            <p:cond delay="0"/>
                                          </p:stCondLst>
                                        </p:cTn>
                                        <p:tgtEl>
                                          <p:spTgt spid="43"/>
                                        </p:tgtEl>
                                        <p:attrNameLst>
                                          <p:attrName>style.visibility</p:attrName>
                                        </p:attrNameLst>
                                      </p:cBhvr>
                                      <p:to>
                                        <p:strVal val="visible"/>
                                      </p:to>
                                    </p:set>
                                    <p:animEffect transition="in" filter="checkerboard(across)">
                                      <p:cBhvr>
                                        <p:cTn id="53" dur="500"/>
                                        <p:tgtEl>
                                          <p:spTgt spid="43"/>
                                        </p:tgtEl>
                                      </p:cBhvr>
                                    </p:animEffect>
                                  </p:childTnLst>
                                </p:cTn>
                              </p:par>
                              <p:par>
                                <p:cTn id="54" presetID="5" presetClass="entr" presetSubtype="10" fill="hold" grpId="0" nodeType="withEffect">
                                  <p:stCondLst>
                                    <p:cond delay="0"/>
                                  </p:stCondLst>
                                  <p:childTnLst>
                                    <p:set>
                                      <p:cBhvr>
                                        <p:cTn id="55" dur="1" fill="hold">
                                          <p:stCondLst>
                                            <p:cond delay="0"/>
                                          </p:stCondLst>
                                        </p:cTn>
                                        <p:tgtEl>
                                          <p:spTgt spid="45"/>
                                        </p:tgtEl>
                                        <p:attrNameLst>
                                          <p:attrName>style.visibility</p:attrName>
                                        </p:attrNameLst>
                                      </p:cBhvr>
                                      <p:to>
                                        <p:strVal val="visible"/>
                                      </p:to>
                                    </p:set>
                                    <p:animEffect transition="in" filter="checkerboard(across)">
                                      <p:cBhvr>
                                        <p:cTn id="56" dur="500"/>
                                        <p:tgtEl>
                                          <p:spTgt spid="45"/>
                                        </p:tgtEl>
                                      </p:cBhvr>
                                    </p:animEffect>
                                  </p:childTnLst>
                                </p:cTn>
                              </p:par>
                              <p:par>
                                <p:cTn id="57" presetID="5" presetClass="entr" presetSubtype="10" fill="hold" grpId="0" nodeType="withEffect">
                                  <p:stCondLst>
                                    <p:cond delay="0"/>
                                  </p:stCondLst>
                                  <p:childTnLst>
                                    <p:set>
                                      <p:cBhvr>
                                        <p:cTn id="58" dur="1" fill="hold">
                                          <p:stCondLst>
                                            <p:cond delay="0"/>
                                          </p:stCondLst>
                                        </p:cTn>
                                        <p:tgtEl>
                                          <p:spTgt spid="55"/>
                                        </p:tgtEl>
                                        <p:attrNameLst>
                                          <p:attrName>style.visibility</p:attrName>
                                        </p:attrNameLst>
                                      </p:cBhvr>
                                      <p:to>
                                        <p:strVal val="visible"/>
                                      </p:to>
                                    </p:set>
                                    <p:animEffect transition="in" filter="checkerboard(across)">
                                      <p:cBhvr>
                                        <p:cTn id="59" dur="500"/>
                                        <p:tgtEl>
                                          <p:spTgt spid="55"/>
                                        </p:tgtEl>
                                      </p:cBhvr>
                                    </p:animEffect>
                                  </p:childTnLst>
                                </p:cTn>
                              </p:par>
                              <p:par>
                                <p:cTn id="60" presetID="5" presetClass="entr" presetSubtype="10" fill="hold" grpId="0" nodeType="withEffect">
                                  <p:stCondLst>
                                    <p:cond delay="0"/>
                                  </p:stCondLst>
                                  <p:childTnLst>
                                    <p:set>
                                      <p:cBhvr>
                                        <p:cTn id="61" dur="1" fill="hold">
                                          <p:stCondLst>
                                            <p:cond delay="0"/>
                                          </p:stCondLst>
                                        </p:cTn>
                                        <p:tgtEl>
                                          <p:spTgt spid="56"/>
                                        </p:tgtEl>
                                        <p:attrNameLst>
                                          <p:attrName>style.visibility</p:attrName>
                                        </p:attrNameLst>
                                      </p:cBhvr>
                                      <p:to>
                                        <p:strVal val="visible"/>
                                      </p:to>
                                    </p:set>
                                    <p:animEffect transition="in" filter="checkerboard(across)">
                                      <p:cBhvr>
                                        <p:cTn id="62" dur="500"/>
                                        <p:tgtEl>
                                          <p:spTgt spid="56"/>
                                        </p:tgtEl>
                                      </p:cBhvr>
                                    </p:animEffect>
                                  </p:childTnLst>
                                </p:cTn>
                              </p:par>
                              <p:par>
                                <p:cTn id="63" presetID="5" presetClass="entr" presetSubtype="10" fill="hold" grpId="0" nodeType="withEffect">
                                  <p:stCondLst>
                                    <p:cond delay="0"/>
                                  </p:stCondLst>
                                  <p:childTnLst>
                                    <p:set>
                                      <p:cBhvr>
                                        <p:cTn id="64" dur="1" fill="hold">
                                          <p:stCondLst>
                                            <p:cond delay="0"/>
                                          </p:stCondLst>
                                        </p:cTn>
                                        <p:tgtEl>
                                          <p:spTgt spid="58"/>
                                        </p:tgtEl>
                                        <p:attrNameLst>
                                          <p:attrName>style.visibility</p:attrName>
                                        </p:attrNameLst>
                                      </p:cBhvr>
                                      <p:to>
                                        <p:strVal val="visible"/>
                                      </p:to>
                                    </p:set>
                                    <p:animEffect transition="in" filter="checkerboard(across)">
                                      <p:cBhvr>
                                        <p:cTn id="65" dur="500"/>
                                        <p:tgtEl>
                                          <p:spTgt spid="58"/>
                                        </p:tgtEl>
                                      </p:cBhvr>
                                    </p:animEffect>
                                  </p:childTnLst>
                                </p:cTn>
                              </p:par>
                              <p:par>
                                <p:cTn id="66" presetID="5" presetClass="entr" presetSubtype="10" fill="hold" grpId="0" nodeType="withEffect">
                                  <p:stCondLst>
                                    <p:cond delay="0"/>
                                  </p:stCondLst>
                                  <p:childTnLst>
                                    <p:set>
                                      <p:cBhvr>
                                        <p:cTn id="67" dur="1" fill="hold">
                                          <p:stCondLst>
                                            <p:cond delay="0"/>
                                          </p:stCondLst>
                                        </p:cTn>
                                        <p:tgtEl>
                                          <p:spTgt spid="59"/>
                                        </p:tgtEl>
                                        <p:attrNameLst>
                                          <p:attrName>style.visibility</p:attrName>
                                        </p:attrNameLst>
                                      </p:cBhvr>
                                      <p:to>
                                        <p:strVal val="visible"/>
                                      </p:to>
                                    </p:set>
                                    <p:animEffect transition="in" filter="checkerboard(across)">
                                      <p:cBhvr>
                                        <p:cTn id="68"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animBg="1"/>
      <p:bldP spid="12" grpId="0" animBg="1"/>
      <p:bldP spid="18" grpId="0"/>
      <p:bldP spid="19" grpId="0" animBg="1"/>
      <p:bldP spid="23" grpId="0" animBg="1"/>
      <p:bldP spid="24" grpId="0"/>
      <p:bldP spid="25" grpId="0" animBg="1"/>
      <p:bldP spid="39" grpId="0" animBg="1"/>
      <p:bldP spid="40" grpId="0"/>
      <p:bldP spid="43" grpId="0" animBg="1"/>
      <p:bldP spid="45" grpId="0" animBg="1"/>
      <p:bldP spid="55" grpId="0"/>
      <p:bldP spid="56" grpId="0" animBg="1"/>
      <p:bldP spid="58" grpId="0"/>
      <p:bldP spid="5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2" name="矩形 1">
            <a:extLst>
              <a:ext uri="{FF2B5EF4-FFF2-40B4-BE49-F238E27FC236}">
                <a16:creationId xmlns:a16="http://schemas.microsoft.com/office/drawing/2014/main" id="{CD788A1E-7E62-8541-9832-DEEAACBA8968}"/>
              </a:ext>
            </a:extLst>
          </p:cNvPr>
          <p:cNvSpPr/>
          <p:nvPr/>
        </p:nvSpPr>
        <p:spPr>
          <a:xfrm>
            <a:off x="3259393" y="1283110"/>
            <a:ext cx="7639665" cy="923330"/>
          </a:xfrm>
          <a:prstGeom prst="rect">
            <a:avLst/>
          </a:prstGeom>
        </p:spPr>
        <p:txBody>
          <a:bodyPr wrap="square">
            <a:spAutoFit/>
          </a:bodyPr>
          <a:lstStyle/>
          <a:p>
            <a:r>
              <a:rPr lang="zh-CN" altLang="en-US" dirty="0"/>
              <a:t>在随机初始化和训练网络之后，我们修剪网络并将剩余连接重置为其原始初始化的参数值。我们使用</a:t>
            </a:r>
            <a:r>
              <a:rPr lang="zh-CN" altLang="en-US" b="1" dirty="0"/>
              <a:t>简单的逐层修剪</a:t>
            </a:r>
            <a:r>
              <a:rPr lang="zh-CN" altLang="en-US" dirty="0"/>
              <a:t>：</a:t>
            </a:r>
            <a:r>
              <a:rPr lang="zh-CN" altLang="en-US" b="1" dirty="0"/>
              <a:t>删除每层中具有最小幅度的权重的百分比</a:t>
            </a:r>
            <a:r>
              <a:rPr lang="zh-CN" altLang="en-US" dirty="0"/>
              <a:t>。</a:t>
            </a:r>
            <a:r>
              <a:rPr lang="zh-CN" altLang="en-US" b="1" dirty="0"/>
              <a:t>与输出的连接的部分以网络其余部分比率的一半进行修剪</a:t>
            </a:r>
            <a:r>
              <a:rPr lang="zh-CN" altLang="en-US" dirty="0"/>
              <a:t>。</a:t>
            </a:r>
            <a:endParaRPr lang="zh-CN" altLang="en-US" dirty="0">
              <a:effectLst/>
            </a:endParaRPr>
          </a:p>
        </p:txBody>
      </p:sp>
      <p:pic>
        <p:nvPicPr>
          <p:cNvPr id="3" name="图片 2">
            <a:extLst>
              <a:ext uri="{FF2B5EF4-FFF2-40B4-BE49-F238E27FC236}">
                <a16:creationId xmlns:a16="http://schemas.microsoft.com/office/drawing/2014/main" id="{C2BC5E88-48BA-6448-9004-890A4102C5B3}"/>
              </a:ext>
            </a:extLst>
          </p:cNvPr>
          <p:cNvPicPr>
            <a:picLocks noChangeAspect="1"/>
          </p:cNvPicPr>
          <p:nvPr/>
        </p:nvPicPr>
        <p:blipFill>
          <a:blip r:embed="rId3"/>
          <a:stretch>
            <a:fillRect/>
          </a:stretch>
        </p:blipFill>
        <p:spPr>
          <a:xfrm>
            <a:off x="1192506" y="2767806"/>
            <a:ext cx="9855200" cy="3187700"/>
          </a:xfrm>
          <a:prstGeom prst="rect">
            <a:avLst/>
          </a:prstGeom>
        </p:spPr>
      </p:pic>
      <p:pic>
        <p:nvPicPr>
          <p:cNvPr id="9" name="图片 8">
            <a:extLst>
              <a:ext uri="{FF2B5EF4-FFF2-40B4-BE49-F238E27FC236}">
                <a16:creationId xmlns:a16="http://schemas.microsoft.com/office/drawing/2014/main" id="{DD80CD84-3952-5746-969E-F7BFE1A4152E}"/>
              </a:ext>
            </a:extLst>
          </p:cNvPr>
          <p:cNvPicPr>
            <a:picLocks noChangeAspect="1"/>
          </p:cNvPicPr>
          <p:nvPr/>
        </p:nvPicPr>
        <p:blipFill>
          <a:blip r:embed="rId4"/>
          <a:stretch>
            <a:fillRect/>
          </a:stretch>
        </p:blipFill>
        <p:spPr>
          <a:xfrm>
            <a:off x="1448621" y="5879703"/>
            <a:ext cx="8940800" cy="571500"/>
          </a:xfrm>
          <a:prstGeom prst="rect">
            <a:avLst/>
          </a:prstGeom>
        </p:spPr>
      </p:pic>
      <p:sp>
        <p:nvSpPr>
          <p:cNvPr id="11" name="矩形 10">
            <a:extLst>
              <a:ext uri="{FF2B5EF4-FFF2-40B4-BE49-F238E27FC236}">
                <a16:creationId xmlns:a16="http://schemas.microsoft.com/office/drawing/2014/main" id="{549F6623-30F6-F143-B290-0E7634FE6DF6}"/>
              </a:ext>
            </a:extLst>
          </p:cNvPr>
          <p:cNvSpPr/>
          <p:nvPr/>
        </p:nvSpPr>
        <p:spPr>
          <a:xfrm>
            <a:off x="3100898" y="326691"/>
            <a:ext cx="1338828" cy="369332"/>
          </a:xfrm>
          <a:prstGeom prst="rect">
            <a:avLst/>
          </a:prstGeom>
        </p:spPr>
        <p:txBody>
          <a:bodyPr wrap="none">
            <a:spAutoFit/>
          </a:bodyPr>
          <a:lstStyle/>
          <a:p>
            <a:r>
              <a:rPr lang="zh-CN" altLang="en-US" b="1" dirty="0">
                <a:solidFill>
                  <a:srgbClr val="333333"/>
                </a:solidFill>
                <a:latin typeface="Open Sans"/>
              </a:rPr>
              <a:t>全连接网络</a:t>
            </a:r>
            <a:endParaRPr lang="zh-CN" altLang="en-US" b="1" i="0" u="none" strike="noStrike" dirty="0">
              <a:solidFill>
                <a:srgbClr val="333333"/>
              </a:solidFill>
              <a:effectLst/>
              <a:latin typeface="Open Sans"/>
            </a:endParaRPr>
          </a:p>
        </p:txBody>
      </p:sp>
      <p:sp>
        <p:nvSpPr>
          <p:cNvPr id="12" name="矩形 11">
            <a:extLst>
              <a:ext uri="{FF2B5EF4-FFF2-40B4-BE49-F238E27FC236}">
                <a16:creationId xmlns:a16="http://schemas.microsoft.com/office/drawing/2014/main" id="{D466A44D-4380-4C42-AE2F-F32711890C93}"/>
              </a:ext>
            </a:extLst>
          </p:cNvPr>
          <p:cNvSpPr/>
          <p:nvPr/>
        </p:nvSpPr>
        <p:spPr>
          <a:xfrm>
            <a:off x="1192506" y="1608142"/>
            <a:ext cx="1892569" cy="369332"/>
          </a:xfrm>
          <a:prstGeom prst="rect">
            <a:avLst/>
          </a:prstGeom>
        </p:spPr>
        <p:txBody>
          <a:bodyPr wrap="none">
            <a:spAutoFit/>
          </a:bodyPr>
          <a:lstStyle/>
          <a:p>
            <a:r>
              <a:rPr lang="en-US" altLang="zh-CN" b="1" dirty="0">
                <a:solidFill>
                  <a:srgbClr val="333333"/>
                </a:solidFill>
                <a:latin typeface="Open Sans"/>
              </a:rPr>
              <a:t>Iterative pruning. </a:t>
            </a:r>
            <a:endParaRPr lang="en-US" altLang="zh-CN" b="1" i="0" u="none" strike="noStrike" dirty="0">
              <a:solidFill>
                <a:srgbClr val="333333"/>
              </a:solidFill>
              <a:effectLst/>
              <a:latin typeface="Open Sans"/>
            </a:endParaRPr>
          </a:p>
        </p:txBody>
      </p:sp>
    </p:spTree>
    <p:extLst>
      <p:ext uri="{BB962C8B-B14F-4D97-AF65-F5344CB8AC3E}">
        <p14:creationId xmlns:p14="http://schemas.microsoft.com/office/powerpoint/2010/main" val="2771467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11" name="矩形 10">
            <a:extLst>
              <a:ext uri="{FF2B5EF4-FFF2-40B4-BE49-F238E27FC236}">
                <a16:creationId xmlns:a16="http://schemas.microsoft.com/office/drawing/2014/main" id="{549F6623-30F6-F143-B290-0E7634FE6DF6}"/>
              </a:ext>
            </a:extLst>
          </p:cNvPr>
          <p:cNvSpPr/>
          <p:nvPr/>
        </p:nvSpPr>
        <p:spPr>
          <a:xfrm>
            <a:off x="3100898" y="326691"/>
            <a:ext cx="1338828" cy="369332"/>
          </a:xfrm>
          <a:prstGeom prst="rect">
            <a:avLst/>
          </a:prstGeom>
        </p:spPr>
        <p:txBody>
          <a:bodyPr wrap="none">
            <a:spAutoFit/>
          </a:bodyPr>
          <a:lstStyle/>
          <a:p>
            <a:r>
              <a:rPr lang="zh-CN" altLang="en-US" b="1" dirty="0">
                <a:solidFill>
                  <a:srgbClr val="333333"/>
                </a:solidFill>
                <a:latin typeface="Open Sans"/>
              </a:rPr>
              <a:t>全连接网络</a:t>
            </a:r>
            <a:endParaRPr lang="zh-CN" altLang="en-US" b="1" i="0" u="none" strike="noStrike" dirty="0">
              <a:solidFill>
                <a:srgbClr val="333333"/>
              </a:solidFill>
              <a:effectLst/>
              <a:latin typeface="Open Sans"/>
            </a:endParaRPr>
          </a:p>
        </p:txBody>
      </p:sp>
      <p:pic>
        <p:nvPicPr>
          <p:cNvPr id="8" name="图片 7">
            <a:extLst>
              <a:ext uri="{FF2B5EF4-FFF2-40B4-BE49-F238E27FC236}">
                <a16:creationId xmlns:a16="http://schemas.microsoft.com/office/drawing/2014/main" id="{ECCB910B-1BAF-8E4E-8C81-44E0368182DB}"/>
              </a:ext>
            </a:extLst>
          </p:cNvPr>
          <p:cNvPicPr>
            <a:picLocks noChangeAspect="1"/>
          </p:cNvPicPr>
          <p:nvPr/>
        </p:nvPicPr>
        <p:blipFill>
          <a:blip r:embed="rId3"/>
          <a:stretch>
            <a:fillRect/>
          </a:stretch>
        </p:blipFill>
        <p:spPr>
          <a:xfrm>
            <a:off x="2551406" y="869553"/>
            <a:ext cx="8496300" cy="5600700"/>
          </a:xfrm>
          <a:prstGeom prst="rect">
            <a:avLst/>
          </a:prstGeom>
        </p:spPr>
      </p:pic>
      <p:sp>
        <p:nvSpPr>
          <p:cNvPr id="2" name="矩形 1">
            <a:extLst>
              <a:ext uri="{FF2B5EF4-FFF2-40B4-BE49-F238E27FC236}">
                <a16:creationId xmlns:a16="http://schemas.microsoft.com/office/drawing/2014/main" id="{D62B2B2F-E690-EA45-B783-997BD0E56046}"/>
              </a:ext>
            </a:extLst>
          </p:cNvPr>
          <p:cNvSpPr/>
          <p:nvPr/>
        </p:nvSpPr>
        <p:spPr>
          <a:xfrm>
            <a:off x="75664" y="1850249"/>
            <a:ext cx="2475742" cy="369332"/>
          </a:xfrm>
          <a:prstGeom prst="rect">
            <a:avLst/>
          </a:prstGeom>
        </p:spPr>
        <p:txBody>
          <a:bodyPr wrap="none">
            <a:spAutoFit/>
          </a:bodyPr>
          <a:lstStyle/>
          <a:p>
            <a:r>
              <a:rPr lang="en-US" altLang="zh-CN" b="1" dirty="0">
                <a:solidFill>
                  <a:srgbClr val="333333"/>
                </a:solidFill>
                <a:latin typeface="Open Sans"/>
              </a:rPr>
              <a:t>Random reinitialization.</a:t>
            </a:r>
            <a:endParaRPr lang="en-US" altLang="zh-CN" b="1" i="0" u="none" strike="noStrike" dirty="0">
              <a:solidFill>
                <a:srgbClr val="333333"/>
              </a:solidFill>
              <a:effectLst/>
              <a:latin typeface="Open Sans"/>
            </a:endParaRPr>
          </a:p>
        </p:txBody>
      </p:sp>
    </p:spTree>
    <p:extLst>
      <p:ext uri="{BB962C8B-B14F-4D97-AF65-F5344CB8AC3E}">
        <p14:creationId xmlns:p14="http://schemas.microsoft.com/office/powerpoint/2010/main" val="19953997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11" name="矩形 10">
            <a:extLst>
              <a:ext uri="{FF2B5EF4-FFF2-40B4-BE49-F238E27FC236}">
                <a16:creationId xmlns:a16="http://schemas.microsoft.com/office/drawing/2014/main" id="{549F6623-30F6-F143-B290-0E7634FE6DF6}"/>
              </a:ext>
            </a:extLst>
          </p:cNvPr>
          <p:cNvSpPr/>
          <p:nvPr/>
        </p:nvSpPr>
        <p:spPr>
          <a:xfrm>
            <a:off x="3100898" y="326691"/>
            <a:ext cx="1670586" cy="369332"/>
          </a:xfrm>
          <a:prstGeom prst="rect">
            <a:avLst/>
          </a:prstGeom>
        </p:spPr>
        <p:txBody>
          <a:bodyPr wrap="none">
            <a:spAutoFit/>
          </a:bodyPr>
          <a:lstStyle/>
          <a:p>
            <a:r>
              <a:rPr lang="en-US" altLang="zh-CN" b="1" dirty="0">
                <a:solidFill>
                  <a:srgbClr val="333333"/>
                </a:solidFill>
                <a:latin typeface="Open Sans"/>
              </a:rPr>
              <a:t>Conv2/4/6</a:t>
            </a:r>
            <a:r>
              <a:rPr lang="zh-CN" altLang="en-US" b="1" dirty="0">
                <a:solidFill>
                  <a:srgbClr val="333333"/>
                </a:solidFill>
                <a:latin typeface="Open Sans"/>
              </a:rPr>
              <a:t>网络</a:t>
            </a:r>
            <a:endParaRPr lang="zh-CN" altLang="en-US" b="1" i="0" u="none" strike="noStrike" dirty="0">
              <a:solidFill>
                <a:srgbClr val="333333"/>
              </a:solidFill>
              <a:effectLst/>
              <a:latin typeface="Open Sans"/>
            </a:endParaRPr>
          </a:p>
        </p:txBody>
      </p:sp>
      <p:pic>
        <p:nvPicPr>
          <p:cNvPr id="2" name="图片 1">
            <a:extLst>
              <a:ext uri="{FF2B5EF4-FFF2-40B4-BE49-F238E27FC236}">
                <a16:creationId xmlns:a16="http://schemas.microsoft.com/office/drawing/2014/main" id="{A51ED28A-8AE8-1A45-A9F0-D8E61981E1DD}"/>
              </a:ext>
            </a:extLst>
          </p:cNvPr>
          <p:cNvPicPr>
            <a:picLocks noChangeAspect="1"/>
          </p:cNvPicPr>
          <p:nvPr/>
        </p:nvPicPr>
        <p:blipFill>
          <a:blip r:embed="rId3"/>
          <a:stretch>
            <a:fillRect/>
          </a:stretch>
        </p:blipFill>
        <p:spPr>
          <a:xfrm>
            <a:off x="2507226" y="1113738"/>
            <a:ext cx="8953230" cy="5507964"/>
          </a:xfrm>
          <a:prstGeom prst="rect">
            <a:avLst/>
          </a:prstGeom>
        </p:spPr>
      </p:pic>
      <p:sp>
        <p:nvSpPr>
          <p:cNvPr id="3" name="矩形 2">
            <a:extLst>
              <a:ext uri="{FF2B5EF4-FFF2-40B4-BE49-F238E27FC236}">
                <a16:creationId xmlns:a16="http://schemas.microsoft.com/office/drawing/2014/main" id="{E49A7691-EEE1-A64C-AE06-5185108E4377}"/>
              </a:ext>
            </a:extLst>
          </p:cNvPr>
          <p:cNvSpPr/>
          <p:nvPr/>
        </p:nvSpPr>
        <p:spPr>
          <a:xfrm>
            <a:off x="189389" y="1754747"/>
            <a:ext cx="2433808" cy="369332"/>
          </a:xfrm>
          <a:prstGeom prst="rect">
            <a:avLst/>
          </a:prstGeom>
        </p:spPr>
        <p:txBody>
          <a:bodyPr wrap="none">
            <a:spAutoFit/>
          </a:bodyPr>
          <a:lstStyle/>
          <a:p>
            <a:r>
              <a:rPr lang="en-US" altLang="zh-CN" b="1" dirty="0">
                <a:solidFill>
                  <a:srgbClr val="333333"/>
                </a:solidFill>
                <a:latin typeface="Open Sans"/>
              </a:rPr>
              <a:t>Finding winning tickets.</a:t>
            </a:r>
            <a:endParaRPr lang="en-US" altLang="zh-CN" b="1" i="0" u="none" strike="noStrike" dirty="0">
              <a:solidFill>
                <a:srgbClr val="333333"/>
              </a:solidFill>
              <a:effectLst/>
              <a:latin typeface="Open Sans"/>
            </a:endParaRPr>
          </a:p>
        </p:txBody>
      </p:sp>
    </p:spTree>
    <p:extLst>
      <p:ext uri="{BB962C8B-B14F-4D97-AF65-F5344CB8AC3E}">
        <p14:creationId xmlns:p14="http://schemas.microsoft.com/office/powerpoint/2010/main" val="2163769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11" name="矩形 10">
            <a:extLst>
              <a:ext uri="{FF2B5EF4-FFF2-40B4-BE49-F238E27FC236}">
                <a16:creationId xmlns:a16="http://schemas.microsoft.com/office/drawing/2014/main" id="{549F6623-30F6-F143-B290-0E7634FE6DF6}"/>
              </a:ext>
            </a:extLst>
          </p:cNvPr>
          <p:cNvSpPr/>
          <p:nvPr/>
        </p:nvSpPr>
        <p:spPr>
          <a:xfrm>
            <a:off x="3100898" y="326691"/>
            <a:ext cx="1670586" cy="369332"/>
          </a:xfrm>
          <a:prstGeom prst="rect">
            <a:avLst/>
          </a:prstGeom>
        </p:spPr>
        <p:txBody>
          <a:bodyPr wrap="none">
            <a:spAutoFit/>
          </a:bodyPr>
          <a:lstStyle/>
          <a:p>
            <a:r>
              <a:rPr lang="en-US" altLang="zh-CN" b="1" dirty="0">
                <a:solidFill>
                  <a:srgbClr val="333333"/>
                </a:solidFill>
                <a:latin typeface="Open Sans"/>
              </a:rPr>
              <a:t>Conv2/4/6</a:t>
            </a:r>
            <a:r>
              <a:rPr lang="zh-CN" altLang="en-US" b="1" dirty="0">
                <a:solidFill>
                  <a:srgbClr val="333333"/>
                </a:solidFill>
                <a:latin typeface="Open Sans"/>
              </a:rPr>
              <a:t>网络</a:t>
            </a:r>
            <a:endParaRPr lang="zh-CN" altLang="en-US" b="1" i="0" u="none" strike="noStrike" dirty="0">
              <a:solidFill>
                <a:srgbClr val="333333"/>
              </a:solidFill>
              <a:effectLst/>
              <a:latin typeface="Open Sans"/>
            </a:endParaRPr>
          </a:p>
        </p:txBody>
      </p:sp>
      <p:sp>
        <p:nvSpPr>
          <p:cNvPr id="3" name="矩形 2">
            <a:extLst>
              <a:ext uri="{FF2B5EF4-FFF2-40B4-BE49-F238E27FC236}">
                <a16:creationId xmlns:a16="http://schemas.microsoft.com/office/drawing/2014/main" id="{E49A7691-EEE1-A64C-AE06-5185108E4377}"/>
              </a:ext>
            </a:extLst>
          </p:cNvPr>
          <p:cNvSpPr/>
          <p:nvPr/>
        </p:nvSpPr>
        <p:spPr>
          <a:xfrm>
            <a:off x="189389" y="1754747"/>
            <a:ext cx="1067921" cy="369332"/>
          </a:xfrm>
          <a:prstGeom prst="rect">
            <a:avLst/>
          </a:prstGeom>
        </p:spPr>
        <p:txBody>
          <a:bodyPr wrap="none">
            <a:spAutoFit/>
          </a:bodyPr>
          <a:lstStyle/>
          <a:p>
            <a:r>
              <a:rPr lang="en-US" altLang="zh-CN" b="1" dirty="0"/>
              <a:t>Dropout</a:t>
            </a:r>
          </a:p>
        </p:txBody>
      </p:sp>
      <p:pic>
        <p:nvPicPr>
          <p:cNvPr id="8" name="图片 7">
            <a:extLst>
              <a:ext uri="{FF2B5EF4-FFF2-40B4-BE49-F238E27FC236}">
                <a16:creationId xmlns:a16="http://schemas.microsoft.com/office/drawing/2014/main" id="{C2F34F78-CBE9-1841-903A-1E5F689C7640}"/>
              </a:ext>
            </a:extLst>
          </p:cNvPr>
          <p:cNvPicPr>
            <a:picLocks noChangeAspect="1"/>
          </p:cNvPicPr>
          <p:nvPr/>
        </p:nvPicPr>
        <p:blipFill>
          <a:blip r:embed="rId3"/>
          <a:stretch>
            <a:fillRect/>
          </a:stretch>
        </p:blipFill>
        <p:spPr>
          <a:xfrm>
            <a:off x="1313156" y="2489200"/>
            <a:ext cx="10147300" cy="3886200"/>
          </a:xfrm>
          <a:prstGeom prst="rect">
            <a:avLst/>
          </a:prstGeom>
        </p:spPr>
      </p:pic>
      <p:sp>
        <p:nvSpPr>
          <p:cNvPr id="9" name="矩形 8">
            <a:extLst>
              <a:ext uri="{FF2B5EF4-FFF2-40B4-BE49-F238E27FC236}">
                <a16:creationId xmlns:a16="http://schemas.microsoft.com/office/drawing/2014/main" id="{28B588D8-3210-CD4F-80F7-1F702B784230}"/>
              </a:ext>
            </a:extLst>
          </p:cNvPr>
          <p:cNvSpPr/>
          <p:nvPr/>
        </p:nvSpPr>
        <p:spPr>
          <a:xfrm>
            <a:off x="3338806" y="1754747"/>
            <a:ext cx="6096000" cy="646331"/>
          </a:xfrm>
          <a:prstGeom prst="rect">
            <a:avLst/>
          </a:prstGeom>
        </p:spPr>
        <p:txBody>
          <a:bodyPr>
            <a:spAutoFit/>
          </a:bodyPr>
          <a:lstStyle/>
          <a:p>
            <a:r>
              <a:rPr lang="zh-CN" altLang="en-US" dirty="0"/>
              <a:t>通过在每次训练迭代中</a:t>
            </a:r>
            <a:r>
              <a:rPr lang="zh-CN" altLang="en-US" b="1" dirty="0"/>
              <a:t>随机排除一小部分单元（即，随机抽样子网）</a:t>
            </a:r>
            <a:r>
              <a:rPr lang="zh-CN" altLang="en-US" dirty="0"/>
              <a:t>来提高准确性。</a:t>
            </a:r>
            <a:endParaRPr lang="zh-CN" altLang="en-US" dirty="0">
              <a:effectLst/>
            </a:endParaRPr>
          </a:p>
        </p:txBody>
      </p:sp>
    </p:spTree>
    <p:extLst>
      <p:ext uri="{BB962C8B-B14F-4D97-AF65-F5344CB8AC3E}">
        <p14:creationId xmlns:p14="http://schemas.microsoft.com/office/powerpoint/2010/main" val="17343493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11" name="矩形 10">
            <a:extLst>
              <a:ext uri="{FF2B5EF4-FFF2-40B4-BE49-F238E27FC236}">
                <a16:creationId xmlns:a16="http://schemas.microsoft.com/office/drawing/2014/main" id="{549F6623-30F6-F143-B290-0E7634FE6DF6}"/>
              </a:ext>
            </a:extLst>
          </p:cNvPr>
          <p:cNvSpPr/>
          <p:nvPr/>
        </p:nvSpPr>
        <p:spPr>
          <a:xfrm>
            <a:off x="3100898" y="326691"/>
            <a:ext cx="2768707" cy="369332"/>
          </a:xfrm>
          <a:prstGeom prst="rect">
            <a:avLst/>
          </a:prstGeom>
        </p:spPr>
        <p:txBody>
          <a:bodyPr wrap="none">
            <a:spAutoFit/>
          </a:bodyPr>
          <a:lstStyle/>
          <a:p>
            <a:r>
              <a:rPr lang="en-US" altLang="zh-CN" b="1" dirty="0"/>
              <a:t>VGG </a:t>
            </a:r>
            <a:r>
              <a:rPr lang="zh-CN" altLang="en-US" b="1" dirty="0"/>
              <a:t>和</a:t>
            </a:r>
            <a:r>
              <a:rPr lang="en-US" altLang="zh-CN" b="1" dirty="0"/>
              <a:t>Resnet</a:t>
            </a:r>
            <a:r>
              <a:rPr lang="zh-CN" altLang="en-US" b="1" dirty="0"/>
              <a:t>对</a:t>
            </a:r>
            <a:r>
              <a:rPr lang="en-US" altLang="zh-CN" b="1" dirty="0"/>
              <a:t>CIFAR10</a:t>
            </a:r>
          </a:p>
        </p:txBody>
      </p:sp>
      <p:sp>
        <p:nvSpPr>
          <p:cNvPr id="2" name="矩形 1">
            <a:extLst>
              <a:ext uri="{FF2B5EF4-FFF2-40B4-BE49-F238E27FC236}">
                <a16:creationId xmlns:a16="http://schemas.microsoft.com/office/drawing/2014/main" id="{478B6152-7014-BA4C-B724-23559BA1F181}"/>
              </a:ext>
            </a:extLst>
          </p:cNvPr>
          <p:cNvSpPr/>
          <p:nvPr/>
        </p:nvSpPr>
        <p:spPr>
          <a:xfrm>
            <a:off x="1278501" y="3450811"/>
            <a:ext cx="1659429" cy="369332"/>
          </a:xfrm>
          <a:prstGeom prst="rect">
            <a:avLst/>
          </a:prstGeom>
        </p:spPr>
        <p:txBody>
          <a:bodyPr wrap="none">
            <a:spAutoFit/>
          </a:bodyPr>
          <a:lstStyle/>
          <a:p>
            <a:r>
              <a:rPr lang="en-US" altLang="zh-CN" b="1" dirty="0">
                <a:solidFill>
                  <a:srgbClr val="333333"/>
                </a:solidFill>
                <a:latin typeface="Open Sans"/>
              </a:rPr>
              <a:t>Global pruning.</a:t>
            </a:r>
            <a:endParaRPr lang="en-US" altLang="zh-CN" b="1" i="0" u="none" strike="noStrike" dirty="0">
              <a:solidFill>
                <a:srgbClr val="333333"/>
              </a:solidFill>
              <a:effectLst/>
              <a:latin typeface="Open Sans"/>
            </a:endParaRPr>
          </a:p>
        </p:txBody>
      </p:sp>
      <p:sp>
        <p:nvSpPr>
          <p:cNvPr id="12" name="矩形 11">
            <a:extLst>
              <a:ext uri="{FF2B5EF4-FFF2-40B4-BE49-F238E27FC236}">
                <a16:creationId xmlns:a16="http://schemas.microsoft.com/office/drawing/2014/main" id="{88DEF565-720D-224A-9BDA-A86E137DFB8B}"/>
              </a:ext>
            </a:extLst>
          </p:cNvPr>
          <p:cNvSpPr/>
          <p:nvPr/>
        </p:nvSpPr>
        <p:spPr>
          <a:xfrm>
            <a:off x="3991537" y="2850646"/>
            <a:ext cx="6096000" cy="1200329"/>
          </a:xfrm>
          <a:prstGeom prst="rect">
            <a:avLst/>
          </a:prstGeom>
        </p:spPr>
        <p:txBody>
          <a:bodyPr>
            <a:spAutoFit/>
          </a:bodyPr>
          <a:lstStyle/>
          <a:p>
            <a:r>
              <a:rPr lang="zh-CN" altLang="en-US" dirty="0"/>
              <a:t>全局剪枝。在</a:t>
            </a:r>
            <a:r>
              <a:rPr lang="en-US" altLang="zh-CN" dirty="0" err="1"/>
              <a:t>Lenet</a:t>
            </a:r>
            <a:r>
              <a:rPr lang="zh-CN" altLang="en-US" dirty="0"/>
              <a:t>和</a:t>
            </a:r>
            <a:r>
              <a:rPr lang="en-US" altLang="zh-CN" dirty="0"/>
              <a:t>Conv-2/4/6</a:t>
            </a:r>
            <a:r>
              <a:rPr lang="zh-CN" altLang="en-US" dirty="0"/>
              <a:t>上，我们以相同的比例分别修剪每一层。对于</a:t>
            </a:r>
            <a:r>
              <a:rPr lang="en-US" altLang="zh-CN" dirty="0"/>
              <a:t>Resnet-18</a:t>
            </a:r>
            <a:r>
              <a:rPr lang="zh-CN" altLang="en-US" dirty="0"/>
              <a:t>和</a:t>
            </a:r>
            <a:r>
              <a:rPr lang="en-US" altLang="zh-CN" dirty="0"/>
              <a:t>VGG-19</a:t>
            </a:r>
            <a:r>
              <a:rPr lang="zh-CN" altLang="en-US" dirty="0"/>
              <a:t>，我们稍微修改了这个策略：</a:t>
            </a:r>
            <a:r>
              <a:rPr lang="zh-CN" altLang="en-US" b="1" dirty="0"/>
              <a:t>我们在全局范围内修剪这些更深层的网络，在所有卷积层中共同去除最小幅度的权重</a:t>
            </a:r>
            <a:r>
              <a:rPr lang="zh-CN" altLang="en-US" dirty="0"/>
              <a:t>。</a:t>
            </a:r>
            <a:endParaRPr lang="zh-CN" altLang="en-US" dirty="0">
              <a:effectLst/>
            </a:endParaRPr>
          </a:p>
        </p:txBody>
      </p:sp>
      <p:sp>
        <p:nvSpPr>
          <p:cNvPr id="14" name="矩形 13">
            <a:extLst>
              <a:ext uri="{FF2B5EF4-FFF2-40B4-BE49-F238E27FC236}">
                <a16:creationId xmlns:a16="http://schemas.microsoft.com/office/drawing/2014/main" id="{2F3AC291-AA97-874D-8C4D-8C1431EA913F}"/>
              </a:ext>
            </a:extLst>
          </p:cNvPr>
          <p:cNvSpPr/>
          <p:nvPr/>
        </p:nvSpPr>
        <p:spPr>
          <a:xfrm>
            <a:off x="1706296" y="1309827"/>
            <a:ext cx="4570482" cy="369332"/>
          </a:xfrm>
          <a:prstGeom prst="rect">
            <a:avLst/>
          </a:prstGeom>
        </p:spPr>
        <p:txBody>
          <a:bodyPr wrap="none">
            <a:spAutoFit/>
          </a:bodyPr>
          <a:lstStyle/>
          <a:p>
            <a:r>
              <a:rPr lang="zh-CN" altLang="en-US" b="1" dirty="0"/>
              <a:t>迭代修剪，对所使用的特定学习率很敏感</a:t>
            </a:r>
            <a:r>
              <a:rPr lang="zh-CN" altLang="en-US" dirty="0">
                <a:solidFill>
                  <a:srgbClr val="333333"/>
                </a:solidFill>
                <a:latin typeface="Open Sans"/>
              </a:rPr>
              <a:t>。</a:t>
            </a:r>
            <a:endParaRPr lang="zh-CN" altLang="en-US" dirty="0"/>
          </a:p>
        </p:txBody>
      </p:sp>
    </p:spTree>
    <p:extLst>
      <p:ext uri="{BB962C8B-B14F-4D97-AF65-F5344CB8AC3E}">
        <p14:creationId xmlns:p14="http://schemas.microsoft.com/office/powerpoint/2010/main" val="690849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11" name="矩形 10">
            <a:extLst>
              <a:ext uri="{FF2B5EF4-FFF2-40B4-BE49-F238E27FC236}">
                <a16:creationId xmlns:a16="http://schemas.microsoft.com/office/drawing/2014/main" id="{549F6623-30F6-F143-B290-0E7634FE6DF6}"/>
              </a:ext>
            </a:extLst>
          </p:cNvPr>
          <p:cNvSpPr/>
          <p:nvPr/>
        </p:nvSpPr>
        <p:spPr>
          <a:xfrm>
            <a:off x="3100898" y="326691"/>
            <a:ext cx="2768707" cy="369332"/>
          </a:xfrm>
          <a:prstGeom prst="rect">
            <a:avLst/>
          </a:prstGeom>
        </p:spPr>
        <p:txBody>
          <a:bodyPr wrap="none">
            <a:spAutoFit/>
          </a:bodyPr>
          <a:lstStyle/>
          <a:p>
            <a:r>
              <a:rPr lang="en-US" altLang="zh-CN" b="1" dirty="0"/>
              <a:t>VGG </a:t>
            </a:r>
            <a:r>
              <a:rPr lang="zh-CN" altLang="en-US" b="1" dirty="0"/>
              <a:t>和</a:t>
            </a:r>
            <a:r>
              <a:rPr lang="en-US" altLang="zh-CN" b="1" dirty="0"/>
              <a:t>Resnet</a:t>
            </a:r>
            <a:r>
              <a:rPr lang="zh-CN" altLang="en-US" b="1" dirty="0"/>
              <a:t>对</a:t>
            </a:r>
            <a:r>
              <a:rPr lang="en-US" altLang="zh-CN" b="1" dirty="0"/>
              <a:t>CIFAR10</a:t>
            </a:r>
          </a:p>
        </p:txBody>
      </p:sp>
      <p:sp>
        <p:nvSpPr>
          <p:cNvPr id="14" name="矩形 13">
            <a:extLst>
              <a:ext uri="{FF2B5EF4-FFF2-40B4-BE49-F238E27FC236}">
                <a16:creationId xmlns:a16="http://schemas.microsoft.com/office/drawing/2014/main" id="{2F3AC291-AA97-874D-8C4D-8C1431EA913F}"/>
              </a:ext>
            </a:extLst>
          </p:cNvPr>
          <p:cNvSpPr/>
          <p:nvPr/>
        </p:nvSpPr>
        <p:spPr>
          <a:xfrm>
            <a:off x="1676799" y="792718"/>
            <a:ext cx="1080745" cy="369332"/>
          </a:xfrm>
          <a:prstGeom prst="rect">
            <a:avLst/>
          </a:prstGeom>
        </p:spPr>
        <p:txBody>
          <a:bodyPr wrap="none">
            <a:spAutoFit/>
          </a:bodyPr>
          <a:lstStyle/>
          <a:p>
            <a:r>
              <a:rPr lang="en-US" altLang="zh-CN" b="1" dirty="0"/>
              <a:t>VGG-19.</a:t>
            </a:r>
          </a:p>
        </p:txBody>
      </p:sp>
      <p:pic>
        <p:nvPicPr>
          <p:cNvPr id="3" name="图片 2">
            <a:extLst>
              <a:ext uri="{FF2B5EF4-FFF2-40B4-BE49-F238E27FC236}">
                <a16:creationId xmlns:a16="http://schemas.microsoft.com/office/drawing/2014/main" id="{25241899-57E9-4A44-9494-90F16A481771}"/>
              </a:ext>
            </a:extLst>
          </p:cNvPr>
          <p:cNvPicPr>
            <a:picLocks noChangeAspect="1"/>
          </p:cNvPicPr>
          <p:nvPr/>
        </p:nvPicPr>
        <p:blipFill>
          <a:blip r:embed="rId3"/>
          <a:stretch>
            <a:fillRect/>
          </a:stretch>
        </p:blipFill>
        <p:spPr>
          <a:xfrm>
            <a:off x="925257" y="1910531"/>
            <a:ext cx="10223500" cy="3390900"/>
          </a:xfrm>
          <a:prstGeom prst="rect">
            <a:avLst/>
          </a:prstGeom>
        </p:spPr>
      </p:pic>
      <p:sp>
        <p:nvSpPr>
          <p:cNvPr id="16" name="矩形 15">
            <a:extLst>
              <a:ext uri="{FF2B5EF4-FFF2-40B4-BE49-F238E27FC236}">
                <a16:creationId xmlns:a16="http://schemas.microsoft.com/office/drawing/2014/main" id="{09A9274E-F9E5-C94F-BF05-CEC740736262}"/>
              </a:ext>
            </a:extLst>
          </p:cNvPr>
          <p:cNvSpPr/>
          <p:nvPr/>
        </p:nvSpPr>
        <p:spPr>
          <a:xfrm>
            <a:off x="2561303" y="5613061"/>
            <a:ext cx="6096000" cy="646331"/>
          </a:xfrm>
          <a:prstGeom prst="rect">
            <a:avLst/>
          </a:prstGeom>
        </p:spPr>
        <p:txBody>
          <a:bodyPr>
            <a:spAutoFit/>
          </a:bodyPr>
          <a:lstStyle/>
          <a:p>
            <a:r>
              <a:rPr lang="zh-CN" altLang="en-US" dirty="0"/>
              <a:t>在学习率</a:t>
            </a:r>
            <a:r>
              <a:rPr lang="en-US" altLang="zh-CN" dirty="0"/>
              <a:t>0.1</a:t>
            </a:r>
            <a:r>
              <a:rPr lang="zh-CN" altLang="en-US" dirty="0"/>
              <a:t>下以预热</a:t>
            </a:r>
            <a:r>
              <a:rPr lang="en-US" altLang="zh-CN" dirty="0"/>
              <a:t>(warmup)</a:t>
            </a:r>
            <a:r>
              <a:rPr lang="zh-CN" altLang="en-US" dirty="0"/>
              <a:t>（</a:t>
            </a:r>
            <a:r>
              <a:rPr lang="en-US" altLang="zh-CN" dirty="0"/>
              <a:t>k = 10000</a:t>
            </a:r>
            <a:r>
              <a:rPr lang="zh-CN" altLang="en-US" dirty="0"/>
              <a:t>，绿线）训练</a:t>
            </a:r>
            <a:r>
              <a:rPr lang="en-US" altLang="zh-CN" dirty="0"/>
              <a:t>VGG-19</a:t>
            </a:r>
            <a:r>
              <a:rPr lang="zh-CN" altLang="en-US" dirty="0"/>
              <a:t>可以将未剪枝网络的测试精度提高大约一个百分点。</a:t>
            </a:r>
          </a:p>
        </p:txBody>
      </p:sp>
    </p:spTree>
    <p:extLst>
      <p:ext uri="{BB962C8B-B14F-4D97-AF65-F5344CB8AC3E}">
        <p14:creationId xmlns:p14="http://schemas.microsoft.com/office/powerpoint/2010/main" val="408063602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11" name="矩形 10">
            <a:extLst>
              <a:ext uri="{FF2B5EF4-FFF2-40B4-BE49-F238E27FC236}">
                <a16:creationId xmlns:a16="http://schemas.microsoft.com/office/drawing/2014/main" id="{549F6623-30F6-F143-B290-0E7634FE6DF6}"/>
              </a:ext>
            </a:extLst>
          </p:cNvPr>
          <p:cNvSpPr/>
          <p:nvPr/>
        </p:nvSpPr>
        <p:spPr>
          <a:xfrm>
            <a:off x="3100898" y="326691"/>
            <a:ext cx="2768707" cy="369332"/>
          </a:xfrm>
          <a:prstGeom prst="rect">
            <a:avLst/>
          </a:prstGeom>
        </p:spPr>
        <p:txBody>
          <a:bodyPr wrap="none">
            <a:spAutoFit/>
          </a:bodyPr>
          <a:lstStyle/>
          <a:p>
            <a:r>
              <a:rPr lang="en-US" altLang="zh-CN" b="1" dirty="0"/>
              <a:t>VGG </a:t>
            </a:r>
            <a:r>
              <a:rPr lang="zh-CN" altLang="en-US" b="1" dirty="0"/>
              <a:t>和</a:t>
            </a:r>
            <a:r>
              <a:rPr lang="en-US" altLang="zh-CN" b="1" dirty="0"/>
              <a:t>Resnet</a:t>
            </a:r>
            <a:r>
              <a:rPr lang="zh-CN" altLang="en-US" b="1" dirty="0"/>
              <a:t>对</a:t>
            </a:r>
            <a:r>
              <a:rPr lang="en-US" altLang="zh-CN" b="1" dirty="0"/>
              <a:t>CIFAR10</a:t>
            </a:r>
          </a:p>
        </p:txBody>
      </p:sp>
      <p:sp>
        <p:nvSpPr>
          <p:cNvPr id="14" name="矩形 13">
            <a:extLst>
              <a:ext uri="{FF2B5EF4-FFF2-40B4-BE49-F238E27FC236}">
                <a16:creationId xmlns:a16="http://schemas.microsoft.com/office/drawing/2014/main" id="{2F3AC291-AA97-874D-8C4D-8C1431EA913F}"/>
              </a:ext>
            </a:extLst>
          </p:cNvPr>
          <p:cNvSpPr/>
          <p:nvPr/>
        </p:nvSpPr>
        <p:spPr>
          <a:xfrm>
            <a:off x="1676799" y="792718"/>
            <a:ext cx="1321196" cy="369332"/>
          </a:xfrm>
          <a:prstGeom prst="rect">
            <a:avLst/>
          </a:prstGeom>
        </p:spPr>
        <p:txBody>
          <a:bodyPr wrap="none">
            <a:spAutoFit/>
          </a:bodyPr>
          <a:lstStyle/>
          <a:p>
            <a:r>
              <a:rPr lang="en-US" altLang="zh-CN" b="1" dirty="0"/>
              <a:t>Resnet-18.</a:t>
            </a:r>
          </a:p>
        </p:txBody>
      </p:sp>
      <p:pic>
        <p:nvPicPr>
          <p:cNvPr id="2" name="图片 1">
            <a:extLst>
              <a:ext uri="{FF2B5EF4-FFF2-40B4-BE49-F238E27FC236}">
                <a16:creationId xmlns:a16="http://schemas.microsoft.com/office/drawing/2014/main" id="{664D851F-1AC2-4C47-B9AD-AD5BD09B6B80}"/>
              </a:ext>
            </a:extLst>
          </p:cNvPr>
          <p:cNvPicPr>
            <a:picLocks noChangeAspect="1"/>
          </p:cNvPicPr>
          <p:nvPr/>
        </p:nvPicPr>
        <p:blipFill>
          <a:blip r:embed="rId3"/>
          <a:stretch>
            <a:fillRect/>
          </a:stretch>
        </p:blipFill>
        <p:spPr>
          <a:xfrm>
            <a:off x="1054100" y="1708150"/>
            <a:ext cx="10083800" cy="3441700"/>
          </a:xfrm>
          <a:prstGeom prst="rect">
            <a:avLst/>
          </a:prstGeom>
        </p:spPr>
      </p:pic>
    </p:spTree>
    <p:extLst>
      <p:ext uri="{BB962C8B-B14F-4D97-AF65-F5344CB8AC3E}">
        <p14:creationId xmlns:p14="http://schemas.microsoft.com/office/powerpoint/2010/main" val="8227041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Experiment</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2" name="矩形 1">
            <a:extLst>
              <a:ext uri="{FF2B5EF4-FFF2-40B4-BE49-F238E27FC236}">
                <a16:creationId xmlns:a16="http://schemas.microsoft.com/office/drawing/2014/main" id="{5AA5BBB5-304B-B947-AACF-EE41FE5D3CD4}"/>
              </a:ext>
            </a:extLst>
          </p:cNvPr>
          <p:cNvSpPr/>
          <p:nvPr/>
        </p:nvSpPr>
        <p:spPr>
          <a:xfrm>
            <a:off x="1057275" y="1873046"/>
            <a:ext cx="9886028" cy="1754326"/>
          </a:xfrm>
          <a:prstGeom prst="rect">
            <a:avLst/>
          </a:prstGeom>
        </p:spPr>
        <p:txBody>
          <a:bodyPr wrap="square">
            <a:spAutoFit/>
          </a:bodyPr>
          <a:lstStyle/>
          <a:p>
            <a:r>
              <a:rPr lang="zh-CN" altLang="en-US" dirty="0"/>
              <a:t>我们发现的中奖彩票</a:t>
            </a:r>
            <a:r>
              <a:rPr lang="en-US" altLang="zh-CN" dirty="0"/>
              <a:t>(winning tickets)</a:t>
            </a:r>
            <a:r>
              <a:rPr lang="zh-CN" altLang="en-US" dirty="0"/>
              <a:t>是原始网络规模的</a:t>
            </a:r>
            <a:r>
              <a:rPr lang="en-US" altLang="zh-CN" b="1" dirty="0"/>
              <a:t>10-20</a:t>
            </a:r>
            <a:r>
              <a:rPr lang="zh-CN" altLang="en-US" b="1" dirty="0"/>
              <a:t>％</a:t>
            </a:r>
            <a:r>
              <a:rPr lang="zh-CN" altLang="en-US" dirty="0"/>
              <a:t>（或更小）（较小的尺寸）。在这个尺寸下，它们在最多相同的迭代次数（相应的训练时间）内达到或超过原始网络的测试精度（相称的准确度）。</a:t>
            </a:r>
            <a:endParaRPr lang="en-US" altLang="zh-CN" dirty="0"/>
          </a:p>
          <a:p>
            <a:endParaRPr lang="en-US" altLang="zh-CN" dirty="0"/>
          </a:p>
          <a:p>
            <a:r>
              <a:rPr lang="zh-CN" altLang="en-US" dirty="0"/>
              <a:t>当随机重新初始化时，中奖彩票</a:t>
            </a:r>
            <a:r>
              <a:rPr lang="en-US" altLang="zh-CN" dirty="0"/>
              <a:t>(the winning tickets)</a:t>
            </a:r>
            <a:r>
              <a:rPr lang="zh-CN" altLang="en-US" dirty="0"/>
              <a:t>表现得更糟，这意味着单独的结构无法解释获胜彩票成功。</a:t>
            </a:r>
            <a:endParaRPr lang="zh-CN" altLang="en-US" dirty="0">
              <a:effectLst/>
            </a:endParaRPr>
          </a:p>
        </p:txBody>
      </p:sp>
      <p:sp>
        <p:nvSpPr>
          <p:cNvPr id="3" name="文本框 2">
            <a:extLst>
              <a:ext uri="{FF2B5EF4-FFF2-40B4-BE49-F238E27FC236}">
                <a16:creationId xmlns:a16="http://schemas.microsoft.com/office/drawing/2014/main" id="{1370EE2B-214C-4542-868A-CE074031C4E5}"/>
              </a:ext>
            </a:extLst>
          </p:cNvPr>
          <p:cNvSpPr txBox="1"/>
          <p:nvPr/>
        </p:nvSpPr>
        <p:spPr>
          <a:xfrm>
            <a:off x="1057275" y="1013388"/>
            <a:ext cx="1247457" cy="584775"/>
          </a:xfrm>
          <a:prstGeom prst="rect">
            <a:avLst/>
          </a:prstGeom>
          <a:noFill/>
        </p:spPr>
        <p:txBody>
          <a:bodyPr wrap="none" rtlCol="0">
            <a:spAutoFit/>
          </a:bodyPr>
          <a:lstStyle/>
          <a:p>
            <a:r>
              <a:rPr kumimoji="1" lang="en-US" altLang="zh-CN" sz="3200" dirty="0"/>
              <a:t>Result</a:t>
            </a:r>
            <a:endParaRPr kumimoji="1" lang="zh-CN" altLang="en-US" sz="3200" dirty="0"/>
          </a:p>
        </p:txBody>
      </p:sp>
    </p:spTree>
    <p:extLst>
      <p:ext uri="{BB962C8B-B14F-4D97-AF65-F5344CB8AC3E}">
        <p14:creationId xmlns:p14="http://schemas.microsoft.com/office/powerpoint/2010/main" val="20513842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a:extLst>
              <a:ext uri="{BEBA8EAE-BF5A-486C-A8C5-ECC9F3942E4B}">
                <a14:imgProps xmlns:a14="http://schemas.microsoft.com/office/drawing/2010/main">
                  <a14:imgLayer>
                    <a14:imgEffect>
                      <a14:brightnessContrast bright="-40000"/>
                    </a14:imgEffect>
                    <a14:imgEffect>
                      <a14:saturation sat="0"/>
                    </a14:imgEffect>
                  </a14:imgLayer>
                </a14:imgProps>
              </a:ext>
              <a:ext uri="{28A0092B-C50C-407E-A947-70E740481C1C}">
                <a14:useLocalDpi xmlns:a14="http://schemas.microsoft.com/office/drawing/2010/main" val="0"/>
              </a:ext>
            </a:extLst>
          </a:blip>
          <a:srcRect t="50108"/>
          <a:stretch>
            <a:fillRect/>
          </a:stretch>
        </p:blipFill>
        <p:spPr>
          <a:xfrm>
            <a:off x="0" y="3465949"/>
            <a:ext cx="12218272" cy="3429000"/>
          </a:xfrm>
          <a:prstGeom prst="rect">
            <a:avLst/>
          </a:prstGeom>
        </p:spPr>
      </p:pic>
      <p:sp>
        <p:nvSpPr>
          <p:cNvPr id="9" name="圆角矩形 8"/>
          <p:cNvSpPr/>
          <p:nvPr/>
        </p:nvSpPr>
        <p:spPr>
          <a:xfrm>
            <a:off x="673509"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flipH="1">
            <a:off x="3886977" y="3291162"/>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2236696" y="2313216"/>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983772" y="2860805"/>
            <a:ext cx="252924" cy="2529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2575161" y="2397097"/>
            <a:ext cx="1715719" cy="1445260"/>
          </a:xfrm>
          <a:prstGeom prst="rect">
            <a:avLst/>
          </a:prstGeom>
          <a:noFill/>
        </p:spPr>
        <p:txBody>
          <a:bodyPr wrap="square" rtlCol="0">
            <a:spAutoFit/>
          </a:bodyPr>
          <a:lstStyle/>
          <a:p>
            <a:pPr algn="ctr"/>
            <a:r>
              <a:rPr lang="en-US" altLang="zh-CN" sz="8800" dirty="0">
                <a:latin typeface="FuturaBookC" pitchFamily="2" charset="-52"/>
              </a:rPr>
              <a:t>04</a:t>
            </a:r>
            <a:endParaRPr lang="zh-CN" altLang="en-US" sz="8800" dirty="0">
              <a:latin typeface="FuturaBookC" pitchFamily="2" charset="-52"/>
            </a:endParaRPr>
          </a:p>
        </p:txBody>
      </p:sp>
      <p:sp>
        <p:nvSpPr>
          <p:cNvPr id="32" name="文本框 31"/>
          <p:cNvSpPr txBox="1"/>
          <p:nvPr/>
        </p:nvSpPr>
        <p:spPr>
          <a:xfrm>
            <a:off x="5304472" y="2637065"/>
            <a:ext cx="4422225" cy="706755"/>
          </a:xfrm>
          <a:prstGeom prst="rect">
            <a:avLst/>
          </a:prstGeom>
          <a:noFill/>
        </p:spPr>
        <p:txBody>
          <a:bodyPr wrap="square" rtlCol="0">
            <a:spAutoFit/>
          </a:bodyPr>
          <a:lstStyle/>
          <a:p>
            <a:r>
              <a:rPr lang="en-US" altLang="zh-CN" sz="4000" dirty="0">
                <a:solidFill>
                  <a:schemeClr val="tx1">
                    <a:lumMod val="75000"/>
                    <a:lumOff val="25000"/>
                  </a:schemeClr>
                </a:solidFill>
                <a:latin typeface="微软雅黑" panose="020B0503020204020204" pitchFamily="34" charset="-122"/>
                <a:ea typeface="微软雅黑" panose="020B0503020204020204" pitchFamily="34" charset="-122"/>
                <a:sym typeface="+mn-ea"/>
              </a:rPr>
              <a:t>Discuss</a:t>
            </a:r>
            <a:endPar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20" presetClass="entr" presetSubtype="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edge">
                                      <p:cBhvr>
                                        <p:cTn id="20" dur="2000"/>
                                        <p:tgtEl>
                                          <p:spTgt spid="26"/>
                                        </p:tgtEl>
                                      </p:cBhvr>
                                    </p:animEffect>
                                  </p:childTnLst>
                                </p:cTn>
                              </p:par>
                              <p:par>
                                <p:cTn id="21" presetID="20"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edge">
                                      <p:cBhvr>
                                        <p:cTn id="23" dur="2000"/>
                                        <p:tgtEl>
                                          <p:spTgt spid="27"/>
                                        </p:tgtEl>
                                      </p:cBhvr>
                                    </p:animEffect>
                                  </p:childTnLst>
                                </p:cTn>
                              </p:par>
                              <p:par>
                                <p:cTn id="24" presetID="20"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edge">
                                      <p:cBhvr>
                                        <p:cTn id="26" dur="2000"/>
                                        <p:tgtEl>
                                          <p:spTgt spid="28"/>
                                        </p:tgtEl>
                                      </p:cBhvr>
                                    </p:animEffect>
                                  </p:childTnLst>
                                </p:cTn>
                              </p:par>
                              <p:par>
                                <p:cTn id="27" presetID="20"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edge">
                                      <p:cBhvr>
                                        <p:cTn id="29" dur="2000"/>
                                        <p:tgtEl>
                                          <p:spTgt spid="30"/>
                                        </p:tgtEl>
                                      </p:cBhvr>
                                    </p:animEffect>
                                  </p:childTnLst>
                                </p:cTn>
                              </p:par>
                              <p:par>
                                <p:cTn id="30" presetID="2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edge">
                                      <p:cBhvr>
                                        <p:cTn id="32"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Discuss</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3" name="矩形 2">
            <a:extLst>
              <a:ext uri="{FF2B5EF4-FFF2-40B4-BE49-F238E27FC236}">
                <a16:creationId xmlns:a16="http://schemas.microsoft.com/office/drawing/2014/main" id="{A807E3E6-2373-324E-984F-F15AEF83CBFA}"/>
              </a:ext>
            </a:extLst>
          </p:cNvPr>
          <p:cNvSpPr/>
          <p:nvPr/>
        </p:nvSpPr>
        <p:spPr>
          <a:xfrm>
            <a:off x="2871019" y="1153283"/>
            <a:ext cx="6096000" cy="923330"/>
          </a:xfrm>
          <a:prstGeom prst="rect">
            <a:avLst/>
          </a:prstGeom>
        </p:spPr>
        <p:txBody>
          <a:bodyPr>
            <a:spAutoFit/>
          </a:bodyPr>
          <a:lstStyle/>
          <a:p>
            <a:r>
              <a:rPr lang="zh-CN" altLang="en-US" dirty="0"/>
              <a:t>试图确定</a:t>
            </a:r>
            <a:r>
              <a:rPr lang="zh-CN" altLang="en-US" b="1" dirty="0"/>
              <a:t>类似的稀疏网络是否可以从一开始就学习</a:t>
            </a:r>
            <a:r>
              <a:rPr lang="zh-CN" altLang="en-US" dirty="0"/>
              <a:t>。我们发现本文研究的</a:t>
            </a:r>
            <a:r>
              <a:rPr lang="zh-CN" altLang="en-US" b="1" dirty="0"/>
              <a:t>架构可靠地包含这种可训练的子网</a:t>
            </a:r>
            <a:r>
              <a:rPr lang="zh-CN" altLang="en-US" dirty="0"/>
              <a:t>，并且彩票假设提出该属性一般适用。</a:t>
            </a:r>
            <a:endParaRPr lang="zh-CN" altLang="en-US" dirty="0">
              <a:effectLst/>
            </a:endParaRPr>
          </a:p>
        </p:txBody>
      </p:sp>
      <p:sp>
        <p:nvSpPr>
          <p:cNvPr id="8" name="矩形 7">
            <a:extLst>
              <a:ext uri="{FF2B5EF4-FFF2-40B4-BE49-F238E27FC236}">
                <a16:creationId xmlns:a16="http://schemas.microsoft.com/office/drawing/2014/main" id="{1C312F72-040C-9841-9499-5A9F5600783E}"/>
              </a:ext>
            </a:extLst>
          </p:cNvPr>
          <p:cNvSpPr/>
          <p:nvPr/>
        </p:nvSpPr>
        <p:spPr>
          <a:xfrm>
            <a:off x="3931127" y="2491391"/>
            <a:ext cx="3680816" cy="369332"/>
          </a:xfrm>
          <a:prstGeom prst="rect">
            <a:avLst/>
          </a:prstGeom>
        </p:spPr>
        <p:txBody>
          <a:bodyPr wrap="none">
            <a:spAutoFit/>
          </a:bodyPr>
          <a:lstStyle/>
          <a:p>
            <a:r>
              <a:rPr lang="en-US" altLang="zh-CN" b="1" dirty="0"/>
              <a:t>winning tickets </a:t>
            </a:r>
            <a:r>
              <a:rPr lang="zh-CN" altLang="en-US" b="1" dirty="0"/>
              <a:t>初始化的重要性</a:t>
            </a:r>
            <a:r>
              <a:rPr lang="zh-CN" altLang="en-US" dirty="0">
                <a:solidFill>
                  <a:srgbClr val="333333"/>
                </a:solidFill>
                <a:latin typeface="Open Sans"/>
              </a:rPr>
              <a:t>。</a:t>
            </a:r>
            <a:endParaRPr lang="zh-CN" altLang="en-US" dirty="0"/>
          </a:p>
        </p:txBody>
      </p:sp>
      <p:sp>
        <p:nvSpPr>
          <p:cNvPr id="9" name="矩形 8">
            <a:extLst>
              <a:ext uri="{FF2B5EF4-FFF2-40B4-BE49-F238E27FC236}">
                <a16:creationId xmlns:a16="http://schemas.microsoft.com/office/drawing/2014/main" id="{689A3D43-28AD-AA40-87DC-1A1FF1F56AF9}"/>
              </a:ext>
            </a:extLst>
          </p:cNvPr>
          <p:cNvSpPr/>
          <p:nvPr/>
        </p:nvSpPr>
        <p:spPr>
          <a:xfrm>
            <a:off x="3877049" y="3539302"/>
            <a:ext cx="3847528" cy="369332"/>
          </a:xfrm>
          <a:prstGeom prst="rect">
            <a:avLst/>
          </a:prstGeom>
        </p:spPr>
        <p:txBody>
          <a:bodyPr wrap="none">
            <a:spAutoFit/>
          </a:bodyPr>
          <a:lstStyle/>
          <a:p>
            <a:r>
              <a:rPr lang="en-US" altLang="zh-CN" b="1" dirty="0"/>
              <a:t>winning tickets</a:t>
            </a:r>
            <a:r>
              <a:rPr lang="zh-CN" altLang="en-US" b="1" dirty="0"/>
              <a:t>的参数结构</a:t>
            </a:r>
            <a:r>
              <a:rPr lang="zh-CN" altLang="en-US" b="1" dirty="0">
                <a:solidFill>
                  <a:srgbClr val="333333"/>
                </a:solidFill>
                <a:latin typeface="Open Sans"/>
              </a:rPr>
              <a:t>的重要性</a:t>
            </a:r>
            <a:endParaRPr lang="zh-CN" altLang="en-US" dirty="0"/>
          </a:p>
        </p:txBody>
      </p:sp>
      <p:sp>
        <p:nvSpPr>
          <p:cNvPr id="12" name="矩形 11">
            <a:extLst>
              <a:ext uri="{FF2B5EF4-FFF2-40B4-BE49-F238E27FC236}">
                <a16:creationId xmlns:a16="http://schemas.microsoft.com/office/drawing/2014/main" id="{9E3AC0D8-94E8-DD4D-94F8-52D6739CB1C0}"/>
              </a:ext>
            </a:extLst>
          </p:cNvPr>
          <p:cNvSpPr/>
          <p:nvPr/>
        </p:nvSpPr>
        <p:spPr>
          <a:xfrm>
            <a:off x="4013677" y="4587213"/>
            <a:ext cx="3007683" cy="369332"/>
          </a:xfrm>
          <a:prstGeom prst="rect">
            <a:avLst/>
          </a:prstGeom>
        </p:spPr>
        <p:txBody>
          <a:bodyPr wrap="none">
            <a:spAutoFit/>
          </a:bodyPr>
          <a:lstStyle/>
          <a:p>
            <a:r>
              <a:rPr lang="en-US" altLang="zh-CN" b="1" dirty="0">
                <a:solidFill>
                  <a:srgbClr val="333333"/>
                </a:solidFill>
                <a:latin typeface="Open Sans"/>
              </a:rPr>
              <a:t>winning tickets</a:t>
            </a:r>
            <a:r>
              <a:rPr lang="zh-CN" altLang="en-US" b="1" dirty="0">
                <a:solidFill>
                  <a:srgbClr val="333333"/>
                </a:solidFill>
                <a:latin typeface="Open Sans"/>
              </a:rPr>
              <a:t>的改进泛化。</a:t>
            </a:r>
            <a:endParaRPr lang="zh-CN" altLang="en-US" b="1" dirty="0"/>
          </a:p>
        </p:txBody>
      </p:sp>
      <p:sp>
        <p:nvSpPr>
          <p:cNvPr id="15" name="矩形 14">
            <a:extLst>
              <a:ext uri="{FF2B5EF4-FFF2-40B4-BE49-F238E27FC236}">
                <a16:creationId xmlns:a16="http://schemas.microsoft.com/office/drawing/2014/main" id="{59A2651A-62CE-BF44-BF54-C52093AE6631}"/>
              </a:ext>
            </a:extLst>
          </p:cNvPr>
          <p:cNvSpPr/>
          <p:nvPr/>
        </p:nvSpPr>
        <p:spPr>
          <a:xfrm>
            <a:off x="4407054" y="5371323"/>
            <a:ext cx="2492990" cy="369332"/>
          </a:xfrm>
          <a:prstGeom prst="rect">
            <a:avLst/>
          </a:prstGeom>
        </p:spPr>
        <p:txBody>
          <a:bodyPr wrap="none">
            <a:spAutoFit/>
          </a:bodyPr>
          <a:lstStyle/>
          <a:p>
            <a:r>
              <a:rPr lang="zh-CN" altLang="en-US" b="1" dirty="0">
                <a:solidFill>
                  <a:srgbClr val="333333"/>
                </a:solidFill>
                <a:latin typeface="Open Sans"/>
              </a:rPr>
              <a:t>神经网络优化的意义。</a:t>
            </a:r>
            <a:endParaRPr lang="zh-CN" altLang="en-US" b="1" dirty="0"/>
          </a:p>
        </p:txBody>
      </p:sp>
    </p:spTree>
    <p:extLst>
      <p:ext uri="{BB962C8B-B14F-4D97-AF65-F5344CB8AC3E}">
        <p14:creationId xmlns:p14="http://schemas.microsoft.com/office/powerpoint/2010/main" val="2267938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a:extLst>
              <a:ext uri="{BEBA8EAE-BF5A-486C-A8C5-ECC9F3942E4B}">
                <a14:imgProps xmlns:a14="http://schemas.microsoft.com/office/drawing/2010/main">
                  <a14:imgLayer>
                    <a14:imgEffect>
                      <a14:brightnessContrast bright="-40000"/>
                    </a14:imgEffect>
                    <a14:imgEffect>
                      <a14:saturation sat="0"/>
                    </a14:imgEffect>
                  </a14:imgLayer>
                </a14:imgProps>
              </a:ext>
              <a:ext uri="{28A0092B-C50C-407E-A947-70E740481C1C}">
                <a14:useLocalDpi xmlns:a14="http://schemas.microsoft.com/office/drawing/2010/main" val="0"/>
              </a:ext>
            </a:extLst>
          </a:blip>
          <a:srcRect t="50108"/>
          <a:stretch>
            <a:fillRect/>
          </a:stretch>
        </p:blipFill>
        <p:spPr>
          <a:xfrm>
            <a:off x="0" y="3465949"/>
            <a:ext cx="12218272" cy="3429000"/>
          </a:xfrm>
          <a:prstGeom prst="rect">
            <a:avLst/>
          </a:prstGeom>
        </p:spPr>
      </p:pic>
      <p:sp>
        <p:nvSpPr>
          <p:cNvPr id="9" name="圆角矩形 8"/>
          <p:cNvSpPr/>
          <p:nvPr/>
        </p:nvSpPr>
        <p:spPr>
          <a:xfrm>
            <a:off x="673509"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flipH="1">
            <a:off x="3886977" y="3291162"/>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2236696" y="2313216"/>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983772" y="2860805"/>
            <a:ext cx="252924" cy="2529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2575161" y="2397097"/>
            <a:ext cx="1715719" cy="1446550"/>
          </a:xfrm>
          <a:prstGeom prst="rect">
            <a:avLst/>
          </a:prstGeom>
          <a:noFill/>
        </p:spPr>
        <p:txBody>
          <a:bodyPr wrap="square" rtlCol="0">
            <a:spAutoFit/>
          </a:bodyPr>
          <a:lstStyle/>
          <a:p>
            <a:pPr algn="ctr"/>
            <a:r>
              <a:rPr lang="en-US" altLang="zh-CN" sz="8800" dirty="0">
                <a:latin typeface="FuturaBookC" pitchFamily="2" charset="-52"/>
              </a:rPr>
              <a:t>01</a:t>
            </a:r>
            <a:endParaRPr lang="zh-CN" altLang="en-US" sz="8800" dirty="0">
              <a:latin typeface="FuturaBookC" pitchFamily="2" charset="-52"/>
            </a:endParaRPr>
          </a:p>
        </p:txBody>
      </p:sp>
      <p:sp>
        <p:nvSpPr>
          <p:cNvPr id="32" name="文本框 31"/>
          <p:cNvSpPr txBox="1"/>
          <p:nvPr/>
        </p:nvSpPr>
        <p:spPr>
          <a:xfrm>
            <a:off x="5172922" y="1787383"/>
            <a:ext cx="4422225" cy="706755"/>
          </a:xfrm>
          <a:prstGeom prst="rect">
            <a:avLst/>
          </a:prstGeom>
          <a:noFill/>
        </p:spPr>
        <p:txBody>
          <a:bodyPr wrap="square" rtlCol="0">
            <a:spAutoFit/>
          </a:bodyPr>
          <a:lstStyle/>
          <a:p>
            <a:pPr algn="dist"/>
            <a:r>
              <a:rPr lang="en-US" altLang="zh-CN" sz="4000" dirty="0">
                <a:solidFill>
                  <a:schemeClr val="tx1">
                    <a:lumMod val="75000"/>
                    <a:lumOff val="25000"/>
                  </a:schemeClr>
                </a:solidFill>
                <a:latin typeface="微软雅黑" panose="020B0503020204020204" pitchFamily="34" charset="-122"/>
                <a:ea typeface="微软雅黑" panose="020B0503020204020204" pitchFamily="34" charset="-122"/>
                <a:sym typeface="+mn-ea"/>
              </a:rPr>
              <a:t>Introduction</a:t>
            </a:r>
            <a:endPar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62BB9CF0-BAA8-0C42-9240-42EBB7901CE1}"/>
              </a:ext>
            </a:extLst>
          </p:cNvPr>
          <p:cNvSpPr txBox="1"/>
          <p:nvPr/>
        </p:nvSpPr>
        <p:spPr>
          <a:xfrm>
            <a:off x="4894931" y="3332157"/>
            <a:ext cx="6269996" cy="461665"/>
          </a:xfrm>
          <a:prstGeom prst="rect">
            <a:avLst/>
          </a:prstGeom>
          <a:noFill/>
        </p:spPr>
        <p:txBody>
          <a:bodyPr wrap="square" rtlCol="0">
            <a:spAutoFit/>
          </a:bodyPr>
          <a:lstStyle/>
          <a:p>
            <a:r>
              <a:rPr lang="en-US" altLang="zh-CN" sz="2400" dirty="0">
                <a:solidFill>
                  <a:schemeClr val="tx1">
                    <a:lumMod val="65000"/>
                    <a:lumOff val="35000"/>
                  </a:schemeClr>
                </a:solidFill>
                <a:latin typeface="Arial"/>
                <a:ea typeface="微软雅黑"/>
                <a:sym typeface="Arial"/>
              </a:rPr>
              <a:t>Part 1  Background</a:t>
            </a:r>
            <a:r>
              <a:rPr lang="zh-CN" altLang="en-US" sz="2400" dirty="0">
                <a:solidFill>
                  <a:schemeClr val="tx1">
                    <a:lumMod val="65000"/>
                    <a:lumOff val="35000"/>
                  </a:schemeClr>
                </a:solidFill>
                <a:latin typeface="Arial"/>
                <a:ea typeface="微软雅黑"/>
                <a:sym typeface="Arial"/>
              </a:rPr>
              <a:t> </a:t>
            </a:r>
            <a:r>
              <a:rPr lang="en-US" altLang="zh-CN" sz="2400" dirty="0">
                <a:solidFill>
                  <a:schemeClr val="tx1">
                    <a:lumMod val="65000"/>
                    <a:lumOff val="35000"/>
                  </a:schemeClr>
                </a:solidFill>
                <a:latin typeface="Arial"/>
                <a:ea typeface="微软雅黑"/>
                <a:sym typeface="Arial"/>
              </a:rPr>
              <a:t>For</a:t>
            </a:r>
            <a:r>
              <a:rPr lang="zh-CN" altLang="en-US" sz="2400" dirty="0">
                <a:solidFill>
                  <a:schemeClr val="tx1">
                    <a:lumMod val="65000"/>
                    <a:lumOff val="35000"/>
                  </a:schemeClr>
                </a:solidFill>
                <a:latin typeface="Arial"/>
                <a:ea typeface="微软雅黑"/>
                <a:sym typeface="Arial"/>
              </a:rPr>
              <a:t> </a:t>
            </a:r>
            <a:r>
              <a:rPr lang="en-US" altLang="zh-CN" sz="2400" dirty="0">
                <a:solidFill>
                  <a:schemeClr val="tx1">
                    <a:lumMod val="65000"/>
                    <a:lumOff val="35000"/>
                  </a:schemeClr>
                </a:solidFill>
                <a:latin typeface="Arial"/>
                <a:ea typeface="微软雅黑"/>
                <a:sym typeface="Arial"/>
              </a:rPr>
              <a:t>Model Compression</a:t>
            </a:r>
            <a:endParaRPr lang="zh-CN" altLang="en-US" sz="2400" dirty="0">
              <a:solidFill>
                <a:schemeClr val="tx1">
                  <a:lumMod val="65000"/>
                  <a:lumOff val="35000"/>
                </a:schemeClr>
              </a:solidFill>
              <a:latin typeface="Arial"/>
              <a:ea typeface="微软雅黑"/>
              <a:sym typeface="Arial"/>
            </a:endParaRPr>
          </a:p>
        </p:txBody>
      </p:sp>
      <p:sp>
        <p:nvSpPr>
          <p:cNvPr id="15" name="文本框 14">
            <a:extLst>
              <a:ext uri="{FF2B5EF4-FFF2-40B4-BE49-F238E27FC236}">
                <a16:creationId xmlns:a16="http://schemas.microsoft.com/office/drawing/2014/main" id="{FB3AF30F-B7F8-924A-A03E-0F5131617DC7}"/>
              </a:ext>
            </a:extLst>
          </p:cNvPr>
          <p:cNvSpPr txBox="1"/>
          <p:nvPr/>
        </p:nvSpPr>
        <p:spPr>
          <a:xfrm>
            <a:off x="4914591" y="3998133"/>
            <a:ext cx="6269996" cy="461665"/>
          </a:xfrm>
          <a:prstGeom prst="rect">
            <a:avLst/>
          </a:prstGeom>
          <a:noFill/>
        </p:spPr>
        <p:txBody>
          <a:bodyPr wrap="square" rtlCol="0">
            <a:spAutoFit/>
          </a:bodyPr>
          <a:lstStyle/>
          <a:p>
            <a:r>
              <a:rPr lang="en-US" altLang="zh-CN" sz="2400" dirty="0">
                <a:solidFill>
                  <a:schemeClr val="tx1">
                    <a:lumMod val="65000"/>
                    <a:lumOff val="35000"/>
                  </a:schemeClr>
                </a:solidFill>
                <a:latin typeface="Arial"/>
                <a:ea typeface="微软雅黑"/>
                <a:sym typeface="Arial"/>
              </a:rPr>
              <a:t>Part 2  Algorithms</a:t>
            </a:r>
            <a:r>
              <a:rPr lang="zh-CN" altLang="en-US" sz="2400" dirty="0">
                <a:solidFill>
                  <a:schemeClr val="tx1">
                    <a:lumMod val="65000"/>
                    <a:lumOff val="35000"/>
                  </a:schemeClr>
                </a:solidFill>
                <a:latin typeface="Arial"/>
                <a:ea typeface="微软雅黑"/>
                <a:sym typeface="Arial"/>
              </a:rPr>
              <a:t> </a:t>
            </a:r>
            <a:r>
              <a:rPr lang="en-US" altLang="zh-CN" sz="2400" dirty="0">
                <a:solidFill>
                  <a:schemeClr val="tx1">
                    <a:lumMod val="65000"/>
                    <a:lumOff val="35000"/>
                  </a:schemeClr>
                </a:solidFill>
                <a:latin typeface="Arial"/>
                <a:ea typeface="微软雅黑"/>
                <a:sym typeface="Arial"/>
              </a:rPr>
              <a:t>For</a:t>
            </a:r>
            <a:r>
              <a:rPr lang="zh-CN" altLang="en-US" sz="2400" dirty="0">
                <a:solidFill>
                  <a:schemeClr val="tx1">
                    <a:lumMod val="65000"/>
                    <a:lumOff val="35000"/>
                  </a:schemeClr>
                </a:solidFill>
                <a:latin typeface="Arial"/>
                <a:ea typeface="微软雅黑"/>
                <a:sym typeface="Arial"/>
              </a:rPr>
              <a:t> </a:t>
            </a:r>
            <a:r>
              <a:rPr lang="en-US" altLang="zh-CN" sz="2400" dirty="0">
                <a:solidFill>
                  <a:schemeClr val="tx1">
                    <a:lumMod val="65000"/>
                    <a:lumOff val="35000"/>
                  </a:schemeClr>
                </a:solidFill>
                <a:latin typeface="Arial"/>
                <a:ea typeface="微软雅黑"/>
                <a:sym typeface="Arial"/>
              </a:rPr>
              <a:t>Model Compression</a:t>
            </a:r>
            <a:endParaRPr lang="zh-CN" altLang="en-US" sz="2400" dirty="0">
              <a:solidFill>
                <a:schemeClr val="tx1">
                  <a:lumMod val="65000"/>
                  <a:lumOff val="35000"/>
                </a:schemeClr>
              </a:solidFill>
              <a:latin typeface="Arial"/>
              <a:ea typeface="微软雅黑"/>
              <a:sym typeface="Arial"/>
            </a:endParaRPr>
          </a:p>
        </p:txBody>
      </p:sp>
      <p:sp>
        <p:nvSpPr>
          <p:cNvPr id="16" name="文本框 15">
            <a:extLst>
              <a:ext uri="{FF2B5EF4-FFF2-40B4-BE49-F238E27FC236}">
                <a16:creationId xmlns:a16="http://schemas.microsoft.com/office/drawing/2014/main" id="{67287EA0-F559-DD42-AEAC-C18006417BDC}"/>
              </a:ext>
            </a:extLst>
          </p:cNvPr>
          <p:cNvSpPr txBox="1"/>
          <p:nvPr/>
        </p:nvSpPr>
        <p:spPr>
          <a:xfrm>
            <a:off x="4894931" y="4667430"/>
            <a:ext cx="6269996" cy="461665"/>
          </a:xfrm>
          <a:prstGeom prst="rect">
            <a:avLst/>
          </a:prstGeom>
          <a:noFill/>
        </p:spPr>
        <p:txBody>
          <a:bodyPr wrap="square" rtlCol="0">
            <a:spAutoFit/>
          </a:bodyPr>
          <a:lstStyle/>
          <a:p>
            <a:r>
              <a:rPr lang="en-US" altLang="zh-CN" sz="2400" dirty="0">
                <a:solidFill>
                  <a:schemeClr val="tx1">
                    <a:lumMod val="65000"/>
                    <a:lumOff val="35000"/>
                  </a:schemeClr>
                </a:solidFill>
                <a:latin typeface="Arial"/>
                <a:ea typeface="微软雅黑"/>
                <a:sym typeface="Arial"/>
              </a:rPr>
              <a:t>Part 3  Abstract</a:t>
            </a:r>
            <a:r>
              <a:rPr lang="zh-CN" altLang="en-US" sz="2400" dirty="0">
                <a:solidFill>
                  <a:schemeClr val="tx1">
                    <a:lumMod val="65000"/>
                    <a:lumOff val="35000"/>
                  </a:schemeClr>
                </a:solidFill>
                <a:latin typeface="Arial"/>
                <a:ea typeface="微软雅黑"/>
                <a:sym typeface="Arial"/>
              </a:rPr>
              <a:t> </a:t>
            </a:r>
            <a:r>
              <a:rPr lang="en-US" altLang="zh-CN" sz="2400" dirty="0">
                <a:solidFill>
                  <a:schemeClr val="tx1">
                    <a:lumMod val="65000"/>
                    <a:lumOff val="35000"/>
                  </a:schemeClr>
                </a:solidFill>
                <a:latin typeface="Arial"/>
                <a:ea typeface="微软雅黑"/>
                <a:sym typeface="Arial"/>
              </a:rPr>
              <a:t>for</a:t>
            </a:r>
            <a:r>
              <a:rPr lang="zh-CN" altLang="en-US" sz="2400" dirty="0">
                <a:solidFill>
                  <a:schemeClr val="tx1">
                    <a:lumMod val="65000"/>
                    <a:lumOff val="35000"/>
                  </a:schemeClr>
                </a:solidFill>
                <a:latin typeface="Arial"/>
                <a:ea typeface="微软雅黑"/>
                <a:sym typeface="Arial"/>
              </a:rPr>
              <a:t> </a:t>
            </a:r>
            <a:r>
              <a:rPr lang="en-US" altLang="zh-CN" sz="2400" dirty="0">
                <a:solidFill>
                  <a:schemeClr val="tx1">
                    <a:lumMod val="65000"/>
                    <a:lumOff val="35000"/>
                  </a:schemeClr>
                </a:solidFill>
                <a:latin typeface="Arial"/>
                <a:ea typeface="微软雅黑"/>
                <a:sym typeface="Arial"/>
              </a:rPr>
              <a:t>this</a:t>
            </a:r>
            <a:r>
              <a:rPr lang="zh-CN" altLang="en-US" sz="2400" dirty="0">
                <a:solidFill>
                  <a:schemeClr val="tx1">
                    <a:lumMod val="65000"/>
                    <a:lumOff val="35000"/>
                  </a:schemeClr>
                </a:solidFill>
                <a:latin typeface="Arial"/>
                <a:ea typeface="微软雅黑"/>
                <a:sym typeface="Arial"/>
              </a:rPr>
              <a:t> </a:t>
            </a:r>
            <a:r>
              <a:rPr lang="en-US" altLang="zh-CN" sz="2400" dirty="0">
                <a:solidFill>
                  <a:schemeClr val="tx1">
                    <a:lumMod val="65000"/>
                    <a:lumOff val="35000"/>
                  </a:schemeClr>
                </a:solidFill>
                <a:latin typeface="Arial"/>
                <a:ea typeface="微软雅黑"/>
                <a:sym typeface="Arial"/>
              </a:rPr>
              <a:t>paper</a:t>
            </a:r>
            <a:endParaRPr lang="zh-CN" altLang="en-US" sz="2400" dirty="0">
              <a:solidFill>
                <a:schemeClr val="tx1">
                  <a:lumMod val="65000"/>
                  <a:lumOff val="35000"/>
                </a:schemeClr>
              </a:solidFill>
              <a:latin typeface="Arial"/>
              <a:ea typeface="微软雅黑"/>
              <a:sym typeface="Arial"/>
            </a:endParaRP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20" presetClass="entr" presetSubtype="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edge">
                                      <p:cBhvr>
                                        <p:cTn id="20" dur="2000"/>
                                        <p:tgtEl>
                                          <p:spTgt spid="26"/>
                                        </p:tgtEl>
                                      </p:cBhvr>
                                    </p:animEffect>
                                  </p:childTnLst>
                                </p:cTn>
                              </p:par>
                              <p:par>
                                <p:cTn id="21" presetID="20"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edge">
                                      <p:cBhvr>
                                        <p:cTn id="23" dur="2000"/>
                                        <p:tgtEl>
                                          <p:spTgt spid="27"/>
                                        </p:tgtEl>
                                      </p:cBhvr>
                                    </p:animEffect>
                                  </p:childTnLst>
                                </p:cTn>
                              </p:par>
                              <p:par>
                                <p:cTn id="24" presetID="20"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edge">
                                      <p:cBhvr>
                                        <p:cTn id="26" dur="2000"/>
                                        <p:tgtEl>
                                          <p:spTgt spid="28"/>
                                        </p:tgtEl>
                                      </p:cBhvr>
                                    </p:animEffect>
                                  </p:childTnLst>
                                </p:cTn>
                              </p:par>
                              <p:par>
                                <p:cTn id="27" presetID="20"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edge">
                                      <p:cBhvr>
                                        <p:cTn id="29" dur="2000"/>
                                        <p:tgtEl>
                                          <p:spTgt spid="30"/>
                                        </p:tgtEl>
                                      </p:cBhvr>
                                    </p:animEffect>
                                  </p:childTnLst>
                                </p:cTn>
                              </p:par>
                              <p:par>
                                <p:cTn id="30" presetID="2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edge">
                                      <p:cBhvr>
                                        <p:cTn id="32"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2">
            <a:extLst>
              <a:ext uri="{BEBA8EAE-BF5A-486C-A8C5-ECC9F3942E4B}">
                <a14:imgProps xmlns:a14="http://schemas.microsoft.com/office/drawing/2010/main">
                  <a14:imgLayer>
                    <a14:imgEffect>
                      <a14:brightnessContrast bright="-40000"/>
                    </a14:imgEffect>
                    <a14:imgEffect>
                      <a14:saturation sat="0"/>
                    </a14:imgEffect>
                  </a14:imgLayer>
                </a14:imgProps>
              </a:ext>
              <a:ext uri="{28A0092B-C50C-407E-A947-70E740481C1C}">
                <a14:useLocalDpi xmlns:a14="http://schemas.microsoft.com/office/drawing/2010/main" val="0"/>
              </a:ext>
            </a:extLst>
          </a:blip>
          <a:srcRect t="50108"/>
          <a:stretch>
            <a:fillRect/>
          </a:stretch>
        </p:blipFill>
        <p:spPr>
          <a:xfrm>
            <a:off x="0" y="3465949"/>
            <a:ext cx="12218272" cy="3429000"/>
          </a:xfrm>
          <a:prstGeom prst="rect">
            <a:avLst/>
          </a:prstGeom>
        </p:spPr>
      </p:pic>
      <p:sp>
        <p:nvSpPr>
          <p:cNvPr id="9" name="圆角矩形 8"/>
          <p:cNvSpPr/>
          <p:nvPr/>
        </p:nvSpPr>
        <p:spPr>
          <a:xfrm>
            <a:off x="673509"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flipH="1">
            <a:off x="3886977" y="3291162"/>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2236696" y="2313216"/>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983772" y="2860805"/>
            <a:ext cx="252924" cy="2529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2575161" y="2397097"/>
            <a:ext cx="1715719" cy="1445260"/>
          </a:xfrm>
          <a:prstGeom prst="rect">
            <a:avLst/>
          </a:prstGeom>
          <a:noFill/>
        </p:spPr>
        <p:txBody>
          <a:bodyPr wrap="square" rtlCol="0">
            <a:spAutoFit/>
          </a:bodyPr>
          <a:lstStyle/>
          <a:p>
            <a:pPr algn="ctr"/>
            <a:r>
              <a:rPr lang="en-US" altLang="zh-CN" sz="8800" dirty="0">
                <a:latin typeface="FuturaBookC" pitchFamily="2" charset="-52"/>
              </a:rPr>
              <a:t>0</a:t>
            </a:r>
            <a:r>
              <a:rPr lang="en-US" sz="8800" dirty="0">
                <a:latin typeface="FuturaBookC" pitchFamily="2" charset="-52"/>
              </a:rPr>
              <a:t>5</a:t>
            </a:r>
          </a:p>
        </p:txBody>
      </p:sp>
      <p:sp>
        <p:nvSpPr>
          <p:cNvPr id="32" name="文本框 31"/>
          <p:cNvSpPr txBox="1"/>
          <p:nvPr/>
        </p:nvSpPr>
        <p:spPr>
          <a:xfrm>
            <a:off x="5304472" y="2637065"/>
            <a:ext cx="4422225" cy="706755"/>
          </a:xfrm>
          <a:prstGeom prst="rect">
            <a:avLst/>
          </a:prstGeom>
          <a:noFill/>
        </p:spPr>
        <p:txBody>
          <a:bodyPr wrap="square" rtlCol="0">
            <a:spAutoFit/>
          </a:bodyPr>
          <a:lstStyle/>
          <a:p>
            <a:r>
              <a:rPr lang="en-US" altLang="zh-CN" sz="4000" dirty="0">
                <a:solidFill>
                  <a:schemeClr val="tx1">
                    <a:lumMod val="75000"/>
                    <a:lumOff val="25000"/>
                  </a:schemeClr>
                </a:solidFill>
                <a:latin typeface="微软雅黑" panose="020B0503020204020204" pitchFamily="34" charset="-122"/>
                <a:ea typeface="微软雅黑" panose="020B0503020204020204" pitchFamily="34" charset="-122"/>
                <a:sym typeface="+mn-ea"/>
              </a:rPr>
              <a:t>Future</a:t>
            </a:r>
            <a:endPar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20" presetClass="entr" presetSubtype="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edge">
                                      <p:cBhvr>
                                        <p:cTn id="20" dur="2000"/>
                                        <p:tgtEl>
                                          <p:spTgt spid="26"/>
                                        </p:tgtEl>
                                      </p:cBhvr>
                                    </p:animEffect>
                                  </p:childTnLst>
                                </p:cTn>
                              </p:par>
                              <p:par>
                                <p:cTn id="21" presetID="20"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edge">
                                      <p:cBhvr>
                                        <p:cTn id="23" dur="2000"/>
                                        <p:tgtEl>
                                          <p:spTgt spid="27"/>
                                        </p:tgtEl>
                                      </p:cBhvr>
                                    </p:animEffect>
                                  </p:childTnLst>
                                </p:cTn>
                              </p:par>
                              <p:par>
                                <p:cTn id="24" presetID="20"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edge">
                                      <p:cBhvr>
                                        <p:cTn id="26" dur="2000"/>
                                        <p:tgtEl>
                                          <p:spTgt spid="28"/>
                                        </p:tgtEl>
                                      </p:cBhvr>
                                    </p:animEffect>
                                  </p:childTnLst>
                                </p:cTn>
                              </p:par>
                              <p:par>
                                <p:cTn id="27" presetID="20"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edge">
                                      <p:cBhvr>
                                        <p:cTn id="29" dur="2000"/>
                                        <p:tgtEl>
                                          <p:spTgt spid="30"/>
                                        </p:tgtEl>
                                      </p:cBhvr>
                                    </p:animEffect>
                                  </p:childTnLst>
                                </p:cTn>
                              </p:par>
                              <p:par>
                                <p:cTn id="30" presetID="2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edge">
                                      <p:cBhvr>
                                        <p:cTn id="32"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Discuss</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2" name="矩形 1">
            <a:extLst>
              <a:ext uri="{FF2B5EF4-FFF2-40B4-BE49-F238E27FC236}">
                <a16:creationId xmlns:a16="http://schemas.microsoft.com/office/drawing/2014/main" id="{484CB25C-3A9B-1144-BCBF-8650F63CFCB7}"/>
              </a:ext>
            </a:extLst>
          </p:cNvPr>
          <p:cNvSpPr/>
          <p:nvPr/>
        </p:nvSpPr>
        <p:spPr>
          <a:xfrm>
            <a:off x="1625426" y="1577766"/>
            <a:ext cx="4339650" cy="369332"/>
          </a:xfrm>
          <a:prstGeom prst="rect">
            <a:avLst/>
          </a:prstGeom>
        </p:spPr>
        <p:txBody>
          <a:bodyPr wrap="none">
            <a:spAutoFit/>
          </a:bodyPr>
          <a:lstStyle/>
          <a:p>
            <a:r>
              <a:rPr lang="zh-CN" altLang="en-US" b="1" dirty="0">
                <a:solidFill>
                  <a:srgbClr val="333333"/>
                </a:solidFill>
                <a:latin typeface="Open Sans"/>
              </a:rPr>
              <a:t>稀疏修剪是我们找到中奖彩票的唯一方法</a:t>
            </a:r>
            <a:endParaRPr lang="zh-CN" altLang="en-US" dirty="0"/>
          </a:p>
        </p:txBody>
      </p:sp>
      <p:sp>
        <p:nvSpPr>
          <p:cNvPr id="11" name="矩形 10">
            <a:extLst>
              <a:ext uri="{FF2B5EF4-FFF2-40B4-BE49-F238E27FC236}">
                <a16:creationId xmlns:a16="http://schemas.microsoft.com/office/drawing/2014/main" id="{76267624-FCDB-2A46-929C-AACE505843D1}"/>
              </a:ext>
            </a:extLst>
          </p:cNvPr>
          <p:cNvSpPr/>
          <p:nvPr/>
        </p:nvSpPr>
        <p:spPr>
          <a:xfrm>
            <a:off x="1630342" y="3170281"/>
            <a:ext cx="6931834" cy="369332"/>
          </a:xfrm>
          <a:prstGeom prst="rect">
            <a:avLst/>
          </a:prstGeom>
        </p:spPr>
        <p:txBody>
          <a:bodyPr wrap="none">
            <a:spAutoFit/>
          </a:bodyPr>
          <a:lstStyle/>
          <a:p>
            <a:r>
              <a:rPr lang="zh-CN" altLang="en-US" b="1" dirty="0">
                <a:solidFill>
                  <a:srgbClr val="333333"/>
                </a:solidFill>
                <a:latin typeface="Open Sans"/>
              </a:rPr>
              <a:t>我们获得的</a:t>
            </a:r>
            <a:r>
              <a:rPr lang="en-US" altLang="zh-CN" b="1" dirty="0">
                <a:solidFill>
                  <a:srgbClr val="333333"/>
                </a:solidFill>
                <a:latin typeface="Open Sans"/>
              </a:rPr>
              <a:t>winning tickets</a:t>
            </a:r>
            <a:r>
              <a:rPr lang="zh-CN" altLang="en-US" b="1" dirty="0">
                <a:solidFill>
                  <a:srgbClr val="333333"/>
                </a:solidFill>
                <a:latin typeface="Open Sans"/>
              </a:rPr>
              <a:t>具有初始化，打算研究这些初始化的属性</a:t>
            </a:r>
            <a:endParaRPr lang="zh-CN" altLang="en-US" b="1" dirty="0"/>
          </a:p>
        </p:txBody>
      </p:sp>
      <p:sp>
        <p:nvSpPr>
          <p:cNvPr id="14" name="矩形 13">
            <a:extLst>
              <a:ext uri="{FF2B5EF4-FFF2-40B4-BE49-F238E27FC236}">
                <a16:creationId xmlns:a16="http://schemas.microsoft.com/office/drawing/2014/main" id="{372634D4-417B-9C4F-8A99-96DD041CC689}"/>
              </a:ext>
            </a:extLst>
          </p:cNvPr>
          <p:cNvSpPr/>
          <p:nvPr/>
        </p:nvSpPr>
        <p:spPr>
          <a:xfrm>
            <a:off x="1513199" y="4439630"/>
            <a:ext cx="6096000" cy="646331"/>
          </a:xfrm>
          <a:prstGeom prst="rect">
            <a:avLst/>
          </a:prstGeom>
        </p:spPr>
        <p:txBody>
          <a:bodyPr>
            <a:spAutoFit/>
          </a:bodyPr>
          <a:lstStyle/>
          <a:p>
            <a:r>
              <a:rPr lang="zh-CN" altLang="en-US" b="1" dirty="0">
                <a:solidFill>
                  <a:srgbClr val="333333"/>
                </a:solidFill>
                <a:latin typeface="Open Sans"/>
              </a:rPr>
              <a:t>在更深的网络（</a:t>
            </a:r>
            <a:r>
              <a:rPr lang="en-US" altLang="zh-CN" b="1" dirty="0">
                <a:solidFill>
                  <a:srgbClr val="333333"/>
                </a:solidFill>
                <a:latin typeface="Open Sans"/>
              </a:rPr>
              <a:t>Resnet-18</a:t>
            </a:r>
            <a:r>
              <a:rPr lang="zh-CN" altLang="en-US" b="1" dirty="0">
                <a:solidFill>
                  <a:srgbClr val="333333"/>
                </a:solidFill>
                <a:latin typeface="Open Sans"/>
              </a:rPr>
              <a:t>和</a:t>
            </a:r>
            <a:r>
              <a:rPr lang="en-US" altLang="zh-CN" b="1" dirty="0">
                <a:solidFill>
                  <a:srgbClr val="333333"/>
                </a:solidFill>
                <a:latin typeface="Open Sans"/>
              </a:rPr>
              <a:t>VGG-19</a:t>
            </a:r>
            <a:r>
              <a:rPr lang="zh-CN" altLang="en-US" b="1" dirty="0">
                <a:solidFill>
                  <a:srgbClr val="333333"/>
                </a:solidFill>
                <a:latin typeface="Open Sans"/>
              </a:rPr>
              <a:t>）上，迭代修剪无法找到</a:t>
            </a:r>
            <a:r>
              <a:rPr lang="en-US" altLang="zh-CN" b="1" dirty="0">
                <a:solidFill>
                  <a:srgbClr val="333333"/>
                </a:solidFill>
                <a:latin typeface="Open Sans"/>
              </a:rPr>
              <a:t>winning tickets</a:t>
            </a:r>
            <a:endParaRPr lang="zh-CN" altLang="en-US" b="1" dirty="0"/>
          </a:p>
        </p:txBody>
      </p:sp>
    </p:spTree>
    <p:extLst>
      <p:ext uri="{BB962C8B-B14F-4D97-AF65-F5344CB8AC3E}">
        <p14:creationId xmlns:p14="http://schemas.microsoft.com/office/powerpoint/2010/main" val="26256311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图片 48"/>
          <p:cNvPicPr>
            <a:picLocks noChangeAspect="1"/>
          </p:cNvPicPr>
          <p:nvPr/>
        </p:nvPicPr>
        <p:blipFill rotWithShape="1">
          <a:blip r:embed="rId2">
            <a:extLst>
              <a:ext uri="{BEBA8EAE-BF5A-486C-A8C5-ECC9F3942E4B}">
                <a14:imgProps xmlns:a14="http://schemas.microsoft.com/office/drawing/2010/main">
                  <a14:imgLayer>
                    <a14:imgEffect>
                      <a14:brightnessContrast bright="-40000"/>
                    </a14:imgEffect>
                    <a14:imgEffect>
                      <a14:saturation sat="0"/>
                    </a14:imgEffect>
                  </a14:imgLayer>
                </a14:imgProps>
              </a:ext>
              <a:ext uri="{28A0092B-C50C-407E-A947-70E740481C1C}">
                <a14:useLocalDpi xmlns:a14="http://schemas.microsoft.com/office/drawing/2010/main" val="0"/>
              </a:ext>
            </a:extLst>
          </a:blip>
          <a:srcRect t="50108"/>
          <a:stretch>
            <a:fillRect/>
          </a:stretch>
        </p:blipFill>
        <p:spPr>
          <a:xfrm>
            <a:off x="-26272" y="-30954"/>
            <a:ext cx="12218272" cy="3429000"/>
          </a:xfrm>
          <a:prstGeom prst="rect">
            <a:avLst/>
          </a:prstGeom>
        </p:spPr>
      </p:pic>
      <p:sp>
        <p:nvSpPr>
          <p:cNvPr id="8" name="圆角矩形 7"/>
          <p:cNvSpPr/>
          <p:nvPr/>
        </p:nvSpPr>
        <p:spPr>
          <a:xfrm>
            <a:off x="673509" y="591959"/>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0000" dirty="0">
                <a:solidFill>
                  <a:schemeClr val="tx1"/>
                </a:solidFill>
              </a:rPr>
              <a:t>Thank</a:t>
            </a:r>
            <a:r>
              <a:rPr lang="zh-CN" altLang="en-US" sz="10000" dirty="0">
                <a:solidFill>
                  <a:schemeClr val="tx1"/>
                </a:solidFill>
              </a:rPr>
              <a:t> </a:t>
            </a:r>
            <a:r>
              <a:rPr lang="en-US" altLang="zh-CN" sz="10000" dirty="0">
                <a:solidFill>
                  <a:schemeClr val="tx1"/>
                </a:solidFill>
              </a:rPr>
              <a:t>you</a:t>
            </a:r>
            <a:r>
              <a:rPr lang="zh-CN" altLang="en-US" sz="10000" dirty="0">
                <a:solidFill>
                  <a:schemeClr val="tx1"/>
                </a:solidFill>
              </a:rPr>
              <a:t> </a:t>
            </a:r>
          </a:p>
        </p:txBody>
      </p:sp>
      <p:cxnSp>
        <p:nvCxnSpPr>
          <p:cNvPr id="53" name="直接连接符 52"/>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heckerboard(across)">
                                      <p:cBhvr>
                                        <p:cTn id="7" dur="1000"/>
                                        <p:tgtEl>
                                          <p:spTgt spid="8"/>
                                        </p:tgtEl>
                                      </p:cBhvr>
                                    </p:animEffect>
                                  </p:childTnLst>
                                </p:cTn>
                              </p:par>
                              <p:par>
                                <p:cTn id="8" presetID="5" presetClass="entr" presetSubtype="10"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checkerboard(across)">
                                      <p:cBhvr>
                                        <p:cTn id="10" dur="1000"/>
                                        <p:tgtEl>
                                          <p:spTgt spid="53"/>
                                        </p:tgtEl>
                                      </p:cBhvr>
                                    </p:animEffect>
                                  </p:childTnLst>
                                </p:cTn>
                              </p:par>
                              <p:par>
                                <p:cTn id="11" presetID="5" presetClass="entr" presetSubtype="10" fill="hold" nodeType="withEffect">
                                  <p:stCondLst>
                                    <p:cond delay="0"/>
                                  </p:stCondLst>
                                  <p:childTnLst>
                                    <p:set>
                                      <p:cBhvr>
                                        <p:cTn id="12" dur="1" fill="hold">
                                          <p:stCondLst>
                                            <p:cond delay="0"/>
                                          </p:stCondLst>
                                        </p:cTn>
                                        <p:tgtEl>
                                          <p:spTgt spid="54"/>
                                        </p:tgtEl>
                                        <p:attrNameLst>
                                          <p:attrName>style.visibility</p:attrName>
                                        </p:attrNameLst>
                                      </p:cBhvr>
                                      <p:to>
                                        <p:strVal val="visible"/>
                                      </p:to>
                                    </p:set>
                                    <p:animEffect transition="in" filter="checkerboard(across)">
                                      <p:cBhvr>
                                        <p:cTn id="13" dur="1000"/>
                                        <p:tgtEl>
                                          <p:spTgt spid="54"/>
                                        </p:tgtEl>
                                      </p:cBhvr>
                                    </p:animEffect>
                                  </p:childTnLst>
                                </p:cTn>
                              </p:par>
                              <p:par>
                                <p:cTn id="14" presetID="5"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checkerboard(across)">
                                      <p:cBhvr>
                                        <p:cTn id="16" dur="1000"/>
                                        <p:tgtEl>
                                          <p:spTgt spid="2"/>
                                        </p:tgtEl>
                                      </p:cBhvr>
                                    </p:animEffect>
                                  </p:childTnLst>
                                </p:cTn>
                              </p:par>
                              <p:par>
                                <p:cTn id="17" presetID="5" presetClass="entr" presetSubtype="1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checkerboard(across)">
                                      <p:cBhvr>
                                        <p:cTn id="19"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Introduction</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24" name="文本框 23">
            <a:extLst>
              <a:ext uri="{FF2B5EF4-FFF2-40B4-BE49-F238E27FC236}">
                <a16:creationId xmlns:a16="http://schemas.microsoft.com/office/drawing/2014/main" id="{05F3694F-7E43-8E43-BE5C-955A125D8F5F}"/>
              </a:ext>
            </a:extLst>
          </p:cNvPr>
          <p:cNvSpPr txBox="1"/>
          <p:nvPr/>
        </p:nvSpPr>
        <p:spPr>
          <a:xfrm>
            <a:off x="402908" y="3234300"/>
            <a:ext cx="1325880" cy="400110"/>
          </a:xfrm>
          <a:prstGeom prst="rect">
            <a:avLst/>
          </a:prstGeom>
          <a:noFill/>
        </p:spPr>
        <p:txBody>
          <a:bodyPr wrap="square" rtlCol="0">
            <a:spAutoFit/>
          </a:bodyPr>
          <a:lstStyle/>
          <a:p>
            <a:pPr algn="just"/>
            <a:r>
              <a:rPr lang="zh-CN" altLang="en-US" sz="2000" dirty="0">
                <a:solidFill>
                  <a:srgbClr val="525252"/>
                </a:solidFill>
                <a:latin typeface="Arial"/>
                <a:ea typeface="微软雅黑"/>
                <a:sym typeface="Arial"/>
              </a:rPr>
              <a:t>理论基础</a:t>
            </a:r>
            <a:endParaRPr lang="en-GB" altLang="zh-CN" sz="2000" dirty="0">
              <a:solidFill>
                <a:srgbClr val="525252"/>
              </a:solidFill>
              <a:latin typeface="Arial"/>
              <a:ea typeface="微软雅黑"/>
              <a:sym typeface="Arial"/>
            </a:endParaRPr>
          </a:p>
        </p:txBody>
      </p:sp>
      <p:sp>
        <p:nvSpPr>
          <p:cNvPr id="25" name="矩形 24">
            <a:extLst>
              <a:ext uri="{FF2B5EF4-FFF2-40B4-BE49-F238E27FC236}">
                <a16:creationId xmlns:a16="http://schemas.microsoft.com/office/drawing/2014/main" id="{EBBBAD17-66AD-F84A-8AE9-5B1CF6BC0D7C}"/>
              </a:ext>
            </a:extLst>
          </p:cNvPr>
          <p:cNvSpPr/>
          <p:nvPr/>
        </p:nvSpPr>
        <p:spPr>
          <a:xfrm>
            <a:off x="2542435" y="1774680"/>
            <a:ext cx="9164721" cy="707886"/>
          </a:xfrm>
          <a:prstGeom prst="rect">
            <a:avLst/>
          </a:prstGeom>
        </p:spPr>
        <p:txBody>
          <a:bodyPr wrap="square">
            <a:spAutoFit/>
          </a:bodyPr>
          <a:lstStyle/>
          <a:p>
            <a:r>
              <a:rPr lang="zh-CN" altLang="en-US" sz="2000" dirty="0">
                <a:solidFill>
                  <a:srgbClr val="2F2F2F"/>
                </a:solidFill>
                <a:latin typeface="-apple-system"/>
              </a:rPr>
              <a:t>必要性</a:t>
            </a:r>
            <a:r>
              <a:rPr lang="en-US" altLang="zh-CN" sz="2000" dirty="0">
                <a:solidFill>
                  <a:srgbClr val="2F2F2F"/>
                </a:solidFill>
                <a:latin typeface="-apple-system"/>
              </a:rPr>
              <a:t>:</a:t>
            </a:r>
            <a:r>
              <a:rPr lang="zh-CN" altLang="en-US" sz="2000" dirty="0"/>
              <a:t>在许多网络结构中，如</a:t>
            </a:r>
            <a:r>
              <a:rPr lang="en-US" altLang="zh-CN" sz="2000" dirty="0"/>
              <a:t>VGG-16</a:t>
            </a:r>
            <a:r>
              <a:rPr lang="zh-CN" altLang="en-US" sz="2000" dirty="0"/>
              <a:t>网络，参数数量</a:t>
            </a:r>
            <a:r>
              <a:rPr lang="en-US" altLang="zh-CN" sz="2000" dirty="0"/>
              <a:t>1</a:t>
            </a:r>
            <a:r>
              <a:rPr lang="zh-CN" altLang="en-US" sz="2000" dirty="0"/>
              <a:t>亿</a:t>
            </a:r>
            <a:r>
              <a:rPr lang="en-US" altLang="zh-CN" sz="2000" dirty="0"/>
              <a:t>3</a:t>
            </a:r>
            <a:r>
              <a:rPr lang="zh-CN" altLang="en-US" sz="2000" dirty="0"/>
              <a:t>千多万，</a:t>
            </a:r>
            <a:endParaRPr lang="en-US" altLang="zh-CN" sz="2000" dirty="0"/>
          </a:p>
          <a:p>
            <a:r>
              <a:rPr lang="en-US" altLang="zh-CN" sz="2000" dirty="0"/>
              <a:t>	</a:t>
            </a:r>
            <a:r>
              <a:rPr lang="zh-CN" altLang="en-US" sz="2000" dirty="0"/>
              <a:t>占用</a:t>
            </a:r>
            <a:r>
              <a:rPr lang="en-US" altLang="zh-CN" sz="2000" dirty="0"/>
              <a:t>500MB</a:t>
            </a:r>
            <a:r>
              <a:rPr lang="zh-CN" altLang="en-US" sz="2000" dirty="0"/>
              <a:t>空间</a:t>
            </a:r>
          </a:p>
        </p:txBody>
      </p:sp>
      <p:sp>
        <p:nvSpPr>
          <p:cNvPr id="26" name="矩形 25">
            <a:extLst>
              <a:ext uri="{FF2B5EF4-FFF2-40B4-BE49-F238E27FC236}">
                <a16:creationId xmlns:a16="http://schemas.microsoft.com/office/drawing/2014/main" id="{294F39E9-2CF9-FE47-96CF-90BB0DBD0A66}"/>
              </a:ext>
            </a:extLst>
          </p:cNvPr>
          <p:cNvSpPr/>
          <p:nvPr/>
        </p:nvSpPr>
        <p:spPr>
          <a:xfrm>
            <a:off x="2542435" y="3080412"/>
            <a:ext cx="10868975" cy="707886"/>
          </a:xfrm>
          <a:prstGeom prst="rect">
            <a:avLst/>
          </a:prstGeom>
        </p:spPr>
        <p:txBody>
          <a:bodyPr wrap="square">
            <a:spAutoFit/>
          </a:bodyPr>
          <a:lstStyle/>
          <a:p>
            <a:r>
              <a:rPr lang="zh-CN" altLang="en-US" sz="2000" dirty="0">
                <a:solidFill>
                  <a:srgbClr val="2F2F2F"/>
                </a:solidFill>
                <a:latin typeface="-apple-system"/>
              </a:rPr>
              <a:t>可行性</a:t>
            </a:r>
            <a:r>
              <a:rPr lang="en-US" altLang="zh-CN" sz="2000" dirty="0">
                <a:solidFill>
                  <a:srgbClr val="2F2F2F"/>
                </a:solidFill>
                <a:latin typeface="-apple-system"/>
              </a:rPr>
              <a:t>:</a:t>
            </a:r>
            <a:r>
              <a:rPr lang="zh-CN" altLang="en-US" sz="2000" dirty="0"/>
              <a:t>论文</a:t>
            </a:r>
            <a:r>
              <a:rPr lang="en-US" altLang="zh-CN" sz="2000" dirty="0"/>
              <a:t>&lt;Predicting parameters in deep learning&gt;</a:t>
            </a:r>
            <a:r>
              <a:rPr lang="zh-CN" altLang="en-US" sz="2000" dirty="0"/>
              <a:t>提出</a:t>
            </a:r>
            <a:r>
              <a:rPr lang="en-US" altLang="zh-CN" sz="2000" dirty="0"/>
              <a:t>,</a:t>
            </a:r>
            <a:r>
              <a:rPr lang="zh-CN" altLang="en-US" sz="2000" dirty="0"/>
              <a:t>其实在很多深度的神经</a:t>
            </a:r>
            <a:endParaRPr lang="en-US" altLang="zh-CN" sz="2000" dirty="0"/>
          </a:p>
          <a:p>
            <a:r>
              <a:rPr lang="zh-CN" altLang="en-US" sz="2000" dirty="0"/>
              <a:t>   网络中存在着显著的冗余</a:t>
            </a:r>
          </a:p>
        </p:txBody>
      </p:sp>
      <p:sp>
        <p:nvSpPr>
          <p:cNvPr id="27" name="矩形 26">
            <a:extLst>
              <a:ext uri="{FF2B5EF4-FFF2-40B4-BE49-F238E27FC236}">
                <a16:creationId xmlns:a16="http://schemas.microsoft.com/office/drawing/2014/main" id="{4B6F6415-87D6-0544-84A5-3AD6418FF5C8}"/>
              </a:ext>
            </a:extLst>
          </p:cNvPr>
          <p:cNvSpPr/>
          <p:nvPr/>
        </p:nvSpPr>
        <p:spPr>
          <a:xfrm>
            <a:off x="2542434" y="4777143"/>
            <a:ext cx="4263821" cy="400110"/>
          </a:xfrm>
          <a:prstGeom prst="rect">
            <a:avLst/>
          </a:prstGeom>
        </p:spPr>
        <p:txBody>
          <a:bodyPr wrap="square">
            <a:spAutoFit/>
          </a:bodyPr>
          <a:lstStyle/>
          <a:p>
            <a:r>
              <a:rPr lang="zh-CN" altLang="en-US" sz="2000" dirty="0">
                <a:solidFill>
                  <a:srgbClr val="2F2F2F"/>
                </a:solidFill>
                <a:latin typeface="-apple-system"/>
              </a:rPr>
              <a:t>最终目的</a:t>
            </a:r>
            <a:r>
              <a:rPr lang="en-US" altLang="zh-CN" sz="2000" dirty="0">
                <a:solidFill>
                  <a:srgbClr val="2F2F2F"/>
                </a:solidFill>
                <a:latin typeface="-apple-system"/>
              </a:rPr>
              <a:t>:</a:t>
            </a:r>
            <a:r>
              <a:rPr lang="zh-CN" altLang="en-US" sz="2000" dirty="0">
                <a:solidFill>
                  <a:srgbClr val="2F2F2F"/>
                </a:solidFill>
                <a:latin typeface="-apple-system"/>
              </a:rPr>
              <a:t> 减小模型，加速训练</a:t>
            </a:r>
            <a:endParaRPr lang="zh-CN" alt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Introduction</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24" name="文本框 23">
            <a:extLst>
              <a:ext uri="{FF2B5EF4-FFF2-40B4-BE49-F238E27FC236}">
                <a16:creationId xmlns:a16="http://schemas.microsoft.com/office/drawing/2014/main" id="{05F3694F-7E43-8E43-BE5C-955A125D8F5F}"/>
              </a:ext>
            </a:extLst>
          </p:cNvPr>
          <p:cNvSpPr txBox="1"/>
          <p:nvPr/>
        </p:nvSpPr>
        <p:spPr>
          <a:xfrm>
            <a:off x="402907" y="3234300"/>
            <a:ext cx="1997459" cy="461665"/>
          </a:xfrm>
          <a:prstGeom prst="rect">
            <a:avLst/>
          </a:prstGeom>
          <a:noFill/>
        </p:spPr>
        <p:txBody>
          <a:bodyPr wrap="square" rtlCol="0">
            <a:spAutoFit/>
          </a:bodyPr>
          <a:lstStyle/>
          <a:p>
            <a:pPr algn="just"/>
            <a:r>
              <a:rPr lang="zh-CN" altLang="en-US" sz="2400" dirty="0">
                <a:solidFill>
                  <a:srgbClr val="525252"/>
                </a:solidFill>
                <a:latin typeface="Arial"/>
                <a:ea typeface="微软雅黑"/>
                <a:sym typeface="Arial"/>
              </a:rPr>
              <a:t>目前方案</a:t>
            </a:r>
            <a:endParaRPr lang="en-GB" altLang="zh-CN" sz="2400" dirty="0">
              <a:solidFill>
                <a:srgbClr val="525252"/>
              </a:solidFill>
              <a:latin typeface="Arial"/>
              <a:ea typeface="微软雅黑"/>
              <a:sym typeface="Arial"/>
            </a:endParaRPr>
          </a:p>
        </p:txBody>
      </p:sp>
      <p:sp>
        <p:nvSpPr>
          <p:cNvPr id="25" name="矩形 24">
            <a:extLst>
              <a:ext uri="{FF2B5EF4-FFF2-40B4-BE49-F238E27FC236}">
                <a16:creationId xmlns:a16="http://schemas.microsoft.com/office/drawing/2014/main" id="{EBBBAD17-66AD-F84A-8AE9-5B1CF6BC0D7C}"/>
              </a:ext>
            </a:extLst>
          </p:cNvPr>
          <p:cNvSpPr/>
          <p:nvPr/>
        </p:nvSpPr>
        <p:spPr>
          <a:xfrm>
            <a:off x="2542436" y="1774680"/>
            <a:ext cx="6632562" cy="461665"/>
          </a:xfrm>
          <a:prstGeom prst="rect">
            <a:avLst/>
          </a:prstGeom>
        </p:spPr>
        <p:txBody>
          <a:bodyPr wrap="square">
            <a:spAutoFit/>
          </a:bodyPr>
          <a:lstStyle/>
          <a:p>
            <a:r>
              <a:rPr lang="zh-CN" altLang="en-US" sz="2400" dirty="0"/>
              <a:t>低秩分解（</a:t>
            </a:r>
            <a:r>
              <a:rPr lang="en-US" altLang="zh-CN" sz="2400" dirty="0"/>
              <a:t>low-rank Approximation</a:t>
            </a:r>
            <a:r>
              <a:rPr lang="zh-CN" altLang="en-US" sz="2400" dirty="0"/>
              <a:t>） </a:t>
            </a:r>
          </a:p>
        </p:txBody>
      </p:sp>
      <p:sp>
        <p:nvSpPr>
          <p:cNvPr id="26" name="矩形 25">
            <a:extLst>
              <a:ext uri="{FF2B5EF4-FFF2-40B4-BE49-F238E27FC236}">
                <a16:creationId xmlns:a16="http://schemas.microsoft.com/office/drawing/2014/main" id="{294F39E9-2CF9-FE47-96CF-90BB0DBD0A66}"/>
              </a:ext>
            </a:extLst>
          </p:cNvPr>
          <p:cNvSpPr/>
          <p:nvPr/>
        </p:nvSpPr>
        <p:spPr>
          <a:xfrm>
            <a:off x="2591230" y="4943744"/>
            <a:ext cx="4925448" cy="461665"/>
          </a:xfrm>
          <a:prstGeom prst="rect">
            <a:avLst/>
          </a:prstGeom>
        </p:spPr>
        <p:txBody>
          <a:bodyPr wrap="square">
            <a:spAutoFit/>
          </a:bodyPr>
          <a:lstStyle/>
          <a:p>
            <a:r>
              <a:rPr lang="zh-CN" altLang="en-US" sz="2400" dirty="0"/>
              <a:t>网络剪枝（</a:t>
            </a:r>
            <a:r>
              <a:rPr lang="en-US" altLang="zh-CN" sz="2400" dirty="0"/>
              <a:t>network pruning</a:t>
            </a:r>
            <a:r>
              <a:rPr lang="zh-CN" altLang="en-US" sz="2400" dirty="0"/>
              <a:t>）</a:t>
            </a:r>
          </a:p>
        </p:txBody>
      </p:sp>
      <p:sp>
        <p:nvSpPr>
          <p:cNvPr id="2" name="矩形 1">
            <a:extLst>
              <a:ext uri="{FF2B5EF4-FFF2-40B4-BE49-F238E27FC236}">
                <a16:creationId xmlns:a16="http://schemas.microsoft.com/office/drawing/2014/main" id="{C52AADA8-6737-6943-B33D-A56315D28B63}"/>
              </a:ext>
            </a:extLst>
          </p:cNvPr>
          <p:cNvSpPr/>
          <p:nvPr/>
        </p:nvSpPr>
        <p:spPr>
          <a:xfrm>
            <a:off x="2591229" y="2489857"/>
            <a:ext cx="7086813" cy="461665"/>
          </a:xfrm>
          <a:prstGeom prst="rect">
            <a:avLst/>
          </a:prstGeom>
        </p:spPr>
        <p:txBody>
          <a:bodyPr wrap="square">
            <a:spAutoFit/>
          </a:bodyPr>
          <a:lstStyle/>
          <a:p>
            <a:r>
              <a:rPr lang="zh-CN" altLang="en-US" sz="2400" dirty="0">
                <a:solidFill>
                  <a:srgbClr val="2F2F2F"/>
                </a:solidFill>
                <a:latin typeface="-apple-system"/>
              </a:rPr>
              <a:t>网络量化（</a:t>
            </a:r>
            <a:r>
              <a:rPr lang="en-US" altLang="zh-CN" sz="2400" dirty="0">
                <a:solidFill>
                  <a:srgbClr val="2F2F2F"/>
                </a:solidFill>
                <a:latin typeface="-apple-system"/>
              </a:rPr>
              <a:t>network quantization</a:t>
            </a:r>
            <a:r>
              <a:rPr lang="zh-CN" altLang="en-US" sz="2400" dirty="0">
                <a:solidFill>
                  <a:srgbClr val="2F2F2F"/>
                </a:solidFill>
                <a:latin typeface="-apple-system"/>
              </a:rPr>
              <a:t>）</a:t>
            </a:r>
            <a:endParaRPr lang="zh-CN" altLang="en-US" sz="2400" dirty="0"/>
          </a:p>
        </p:txBody>
      </p:sp>
      <p:sp>
        <p:nvSpPr>
          <p:cNvPr id="3" name="矩形 2">
            <a:extLst>
              <a:ext uri="{FF2B5EF4-FFF2-40B4-BE49-F238E27FC236}">
                <a16:creationId xmlns:a16="http://schemas.microsoft.com/office/drawing/2014/main" id="{F0C0C81F-5B43-9745-9B57-90C255DDDDAC}"/>
              </a:ext>
            </a:extLst>
          </p:cNvPr>
          <p:cNvSpPr/>
          <p:nvPr/>
        </p:nvSpPr>
        <p:spPr>
          <a:xfrm>
            <a:off x="2597034" y="3205034"/>
            <a:ext cx="7184184" cy="461665"/>
          </a:xfrm>
          <a:prstGeom prst="rect">
            <a:avLst/>
          </a:prstGeom>
        </p:spPr>
        <p:txBody>
          <a:bodyPr wrap="square">
            <a:spAutoFit/>
          </a:bodyPr>
          <a:lstStyle/>
          <a:p>
            <a:r>
              <a:rPr lang="zh-CN" altLang="en-US" sz="2400" dirty="0">
                <a:solidFill>
                  <a:srgbClr val="2F2F2F"/>
                </a:solidFill>
                <a:latin typeface="-apple-system"/>
              </a:rPr>
              <a:t>知识蒸馏（</a:t>
            </a:r>
            <a:r>
              <a:rPr lang="en-US" altLang="zh-CN" sz="2400" dirty="0">
                <a:solidFill>
                  <a:srgbClr val="2F2F2F"/>
                </a:solidFill>
                <a:latin typeface="-apple-system"/>
              </a:rPr>
              <a:t>knowledge distillation</a:t>
            </a:r>
            <a:r>
              <a:rPr lang="zh-CN" altLang="en-US" sz="2400" dirty="0">
                <a:solidFill>
                  <a:srgbClr val="2F2F2F"/>
                </a:solidFill>
                <a:latin typeface="-apple-system"/>
              </a:rPr>
              <a:t>）</a:t>
            </a:r>
            <a:endParaRPr lang="zh-CN" altLang="en-US" sz="2400" dirty="0"/>
          </a:p>
        </p:txBody>
      </p:sp>
      <p:sp>
        <p:nvSpPr>
          <p:cNvPr id="8" name="矩形 7">
            <a:extLst>
              <a:ext uri="{FF2B5EF4-FFF2-40B4-BE49-F238E27FC236}">
                <a16:creationId xmlns:a16="http://schemas.microsoft.com/office/drawing/2014/main" id="{921CE66D-1B16-CE48-855E-DF865CD5B9F2}"/>
              </a:ext>
            </a:extLst>
          </p:cNvPr>
          <p:cNvSpPr/>
          <p:nvPr/>
        </p:nvSpPr>
        <p:spPr>
          <a:xfrm>
            <a:off x="2591230" y="4074389"/>
            <a:ext cx="8666674" cy="461665"/>
          </a:xfrm>
          <a:prstGeom prst="rect">
            <a:avLst/>
          </a:prstGeom>
        </p:spPr>
        <p:txBody>
          <a:bodyPr wrap="square">
            <a:spAutoFit/>
          </a:bodyPr>
          <a:lstStyle/>
          <a:p>
            <a:r>
              <a:rPr lang="zh-CN" altLang="en-US" sz="2400" dirty="0">
                <a:solidFill>
                  <a:srgbClr val="2F2F2F"/>
                </a:solidFill>
                <a:latin typeface="-apple-system"/>
              </a:rPr>
              <a:t>紧凑网络设计（</a:t>
            </a:r>
            <a:r>
              <a:rPr lang="en-US" altLang="zh-CN" sz="2400" dirty="0">
                <a:solidFill>
                  <a:srgbClr val="2F2F2F"/>
                </a:solidFill>
                <a:latin typeface="-apple-system"/>
              </a:rPr>
              <a:t>compact Network design</a:t>
            </a:r>
            <a:r>
              <a:rPr lang="zh-CN" altLang="en-US" sz="2400" dirty="0">
                <a:solidFill>
                  <a:srgbClr val="2F2F2F"/>
                </a:solidFill>
                <a:latin typeface="-apple-system"/>
              </a:rPr>
              <a:t>）</a:t>
            </a:r>
            <a:endParaRPr lang="zh-CN" altLang="en-US" sz="2400" dirty="0"/>
          </a:p>
        </p:txBody>
      </p:sp>
    </p:spTree>
    <p:extLst>
      <p:ext uri="{BB962C8B-B14F-4D97-AF65-F5344CB8AC3E}">
        <p14:creationId xmlns:p14="http://schemas.microsoft.com/office/powerpoint/2010/main" val="3307227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166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Introduction</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11" name="矩形 10">
            <a:extLst>
              <a:ext uri="{FF2B5EF4-FFF2-40B4-BE49-F238E27FC236}">
                <a16:creationId xmlns:a16="http://schemas.microsoft.com/office/drawing/2014/main" id="{77DEEE34-1316-C24C-B731-B80028B23C78}"/>
              </a:ext>
            </a:extLst>
          </p:cNvPr>
          <p:cNvSpPr/>
          <p:nvPr/>
        </p:nvSpPr>
        <p:spPr>
          <a:xfrm>
            <a:off x="1623332" y="1304897"/>
            <a:ext cx="8943068" cy="1323439"/>
          </a:xfrm>
          <a:prstGeom prst="rect">
            <a:avLst/>
          </a:prstGeom>
        </p:spPr>
        <p:txBody>
          <a:bodyPr wrap="square">
            <a:spAutoFit/>
          </a:bodyPr>
          <a:lstStyle/>
          <a:p>
            <a:r>
              <a:rPr lang="zh-CN" altLang="en-US" sz="2000" dirty="0"/>
              <a:t>彩票假说：</a:t>
            </a:r>
            <a:r>
              <a:rPr lang="zh-CN" altLang="en-US" sz="2000" b="1" dirty="0"/>
              <a:t>当进行隔离训练时，密集、随机初始化、前向传播的网络包含子网络在同样的迭代次数和在测试集上将会达到与原始网络相同的精度。</a:t>
            </a:r>
            <a:r>
              <a:rPr lang="zh-CN" altLang="en-US" sz="2000" dirty="0"/>
              <a:t>作者发现的子网络</a:t>
            </a:r>
            <a:r>
              <a:rPr lang="en-US" altLang="zh-CN" sz="2000" dirty="0"/>
              <a:t>(the winning tickets) </a:t>
            </a:r>
            <a:r>
              <a:rPr lang="zh-CN" altLang="en-US" sz="2000" dirty="0"/>
              <a:t>超过了初始的抽彩网络</a:t>
            </a:r>
            <a:r>
              <a:rPr lang="en-US" altLang="zh-CN" sz="2000" dirty="0"/>
              <a:t>(the initialization lottery)</a:t>
            </a:r>
            <a:r>
              <a:rPr lang="zh-CN" altLang="en-US" sz="2000" dirty="0"/>
              <a:t>：他们之间的联系具有初始的权值使训练更加高效。</a:t>
            </a:r>
            <a:endParaRPr lang="zh-CN" altLang="en-US" sz="2000" dirty="0">
              <a:effectLst/>
            </a:endParaRPr>
          </a:p>
        </p:txBody>
      </p:sp>
      <p:sp>
        <p:nvSpPr>
          <p:cNvPr id="2" name="矩形 1">
            <a:extLst>
              <a:ext uri="{FF2B5EF4-FFF2-40B4-BE49-F238E27FC236}">
                <a16:creationId xmlns:a16="http://schemas.microsoft.com/office/drawing/2014/main" id="{14B95834-DEBF-3C45-9CB2-9E5231D1BC25}"/>
              </a:ext>
            </a:extLst>
          </p:cNvPr>
          <p:cNvSpPr/>
          <p:nvPr/>
        </p:nvSpPr>
        <p:spPr>
          <a:xfrm>
            <a:off x="2873829" y="3461158"/>
            <a:ext cx="6096000" cy="1754326"/>
          </a:xfrm>
          <a:prstGeom prst="rect">
            <a:avLst/>
          </a:prstGeom>
        </p:spPr>
        <p:txBody>
          <a:bodyPr>
            <a:spAutoFit/>
          </a:bodyPr>
          <a:lstStyle/>
          <a:p>
            <a:pPr lvl="0">
              <a:defRPr/>
            </a:pPr>
            <a:r>
              <a:rPr lang="zh-CN" altLang="en-US" dirty="0"/>
              <a:t>作者提出了一个算法来</a:t>
            </a:r>
            <a:r>
              <a:rPr lang="zh-CN" altLang="en-US" b="1" dirty="0"/>
              <a:t>识别</a:t>
            </a:r>
            <a:r>
              <a:rPr lang="en-US" altLang="zh-CN" b="1" dirty="0"/>
              <a:t>wining tickets</a:t>
            </a:r>
            <a:r>
              <a:rPr lang="zh-CN" altLang="en-US" dirty="0"/>
              <a:t>，以及一系列来</a:t>
            </a:r>
            <a:r>
              <a:rPr lang="zh-CN" altLang="en-US" b="1" dirty="0"/>
              <a:t>支持 彩票假说</a:t>
            </a:r>
            <a:r>
              <a:rPr lang="zh-CN" altLang="en-US" dirty="0"/>
              <a:t>和</a:t>
            </a:r>
            <a:r>
              <a:rPr lang="zh-CN" altLang="en-US" b="1" dirty="0"/>
              <a:t>随机初始化</a:t>
            </a:r>
            <a:r>
              <a:rPr lang="zh-CN" altLang="en-US" dirty="0"/>
              <a:t>重要性的实验。</a:t>
            </a:r>
            <a:endParaRPr lang="en-US" altLang="zh-CN" dirty="0"/>
          </a:p>
          <a:p>
            <a:pPr lvl="0">
              <a:defRPr/>
            </a:pPr>
            <a:endParaRPr lang="en-US" altLang="zh-CN" dirty="0"/>
          </a:p>
          <a:p>
            <a:pPr lvl="0">
              <a:defRPr/>
            </a:pPr>
            <a:r>
              <a:rPr lang="zh-CN" altLang="en-US" dirty="0"/>
              <a:t>作者发现</a:t>
            </a:r>
            <a:r>
              <a:rPr lang="en-US" altLang="zh-CN" b="1" dirty="0"/>
              <a:t>the wining tickets </a:t>
            </a:r>
            <a:r>
              <a:rPr lang="zh-CN" altLang="en-US" b="1" dirty="0"/>
              <a:t>尺寸</a:t>
            </a:r>
            <a:r>
              <a:rPr lang="zh-CN" altLang="en-US" dirty="0"/>
              <a:t>小于全连接和卷积网络结构的</a:t>
            </a:r>
            <a:r>
              <a:rPr lang="en-US" altLang="zh-CN" b="1" dirty="0"/>
              <a:t>10-20%</a:t>
            </a:r>
            <a:r>
              <a:rPr lang="zh-CN" altLang="en-US" dirty="0"/>
              <a:t>，在</a:t>
            </a:r>
            <a:r>
              <a:rPr lang="en-US" altLang="zh-CN" dirty="0"/>
              <a:t>MNIST</a:t>
            </a:r>
            <a:r>
              <a:rPr lang="zh-CN" altLang="en-US" dirty="0"/>
              <a:t>和</a:t>
            </a:r>
            <a:r>
              <a:rPr lang="en-US" altLang="zh-CN" dirty="0"/>
              <a:t>CIFAR10</a:t>
            </a:r>
            <a:r>
              <a:rPr lang="zh-CN" altLang="en-US" dirty="0"/>
              <a:t>数据集上。作者发现</a:t>
            </a:r>
            <a:r>
              <a:rPr lang="en-US" altLang="zh-CN" dirty="0"/>
              <a:t>the wining tickets</a:t>
            </a:r>
            <a:r>
              <a:rPr lang="zh-CN" altLang="en-US" dirty="0"/>
              <a:t>学习的比原始网络更快，测试精度更高。</a:t>
            </a:r>
          </a:p>
        </p:txBody>
      </p:sp>
    </p:spTree>
    <p:extLst>
      <p:ext uri="{BB962C8B-B14F-4D97-AF65-F5344CB8AC3E}">
        <p14:creationId xmlns:p14="http://schemas.microsoft.com/office/powerpoint/2010/main" val="33215897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rotWithShape="1">
          <a:blip r:embed="rId3">
            <a:extLst>
              <a:ext uri="{BEBA8EAE-BF5A-486C-A8C5-ECC9F3942E4B}">
                <a14:imgProps xmlns:a14="http://schemas.microsoft.com/office/drawing/2010/main">
                  <a14:imgLayer>
                    <a14:imgEffect>
                      <a14:brightnessContrast bright="-40000"/>
                    </a14:imgEffect>
                    <a14:imgEffect>
                      <a14:saturation sat="0"/>
                    </a14:imgEffect>
                  </a14:imgLayer>
                </a14:imgProps>
              </a:ext>
              <a:ext uri="{28A0092B-C50C-407E-A947-70E740481C1C}">
                <a14:useLocalDpi xmlns:a14="http://schemas.microsoft.com/office/drawing/2010/main" val="0"/>
              </a:ext>
            </a:extLst>
          </a:blip>
          <a:srcRect t="50108"/>
          <a:stretch>
            <a:fillRect/>
          </a:stretch>
        </p:blipFill>
        <p:spPr>
          <a:xfrm>
            <a:off x="0" y="3465949"/>
            <a:ext cx="12218272" cy="3429000"/>
          </a:xfrm>
          <a:prstGeom prst="rect">
            <a:avLst/>
          </a:prstGeom>
        </p:spPr>
      </p:pic>
      <p:sp>
        <p:nvSpPr>
          <p:cNvPr id="9" name="圆角矩形 8"/>
          <p:cNvSpPr/>
          <p:nvPr/>
        </p:nvSpPr>
        <p:spPr>
          <a:xfrm>
            <a:off x="673509" y="591324"/>
            <a:ext cx="10844982" cy="5675352"/>
          </a:xfrm>
          <a:prstGeom prst="roundRect">
            <a:avLst>
              <a:gd name="adj" fmla="val 1568"/>
            </a:avLst>
          </a:prstGeom>
          <a:solidFill>
            <a:schemeClr val="bg1"/>
          </a:solidFill>
          <a:ln>
            <a:noFill/>
          </a:ln>
          <a:effectLst>
            <a:glow rad="228600">
              <a:schemeClr val="tx1">
                <a:alpha val="3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6" name="直接连接符 25"/>
          <p:cNvCxnSpPr/>
          <p:nvPr/>
        </p:nvCxnSpPr>
        <p:spPr>
          <a:xfrm flipH="1">
            <a:off x="3886977" y="3291162"/>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H="1">
            <a:off x="2236696" y="2313216"/>
            <a:ext cx="674051" cy="6740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H="1">
            <a:off x="1983772" y="2860805"/>
            <a:ext cx="252924" cy="2529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文本框 29"/>
          <p:cNvSpPr txBox="1"/>
          <p:nvPr/>
        </p:nvSpPr>
        <p:spPr>
          <a:xfrm>
            <a:off x="2575161" y="2397097"/>
            <a:ext cx="1715719" cy="1445260"/>
          </a:xfrm>
          <a:prstGeom prst="rect">
            <a:avLst/>
          </a:prstGeom>
          <a:noFill/>
        </p:spPr>
        <p:txBody>
          <a:bodyPr wrap="square" rtlCol="0">
            <a:spAutoFit/>
          </a:bodyPr>
          <a:lstStyle/>
          <a:p>
            <a:pPr algn="ctr"/>
            <a:r>
              <a:rPr lang="en-US" altLang="zh-CN" sz="8800" dirty="0">
                <a:latin typeface="FuturaBookC" pitchFamily="2" charset="-52"/>
              </a:rPr>
              <a:t>02</a:t>
            </a:r>
            <a:endParaRPr lang="zh-CN" altLang="en-US" sz="8800" dirty="0">
              <a:latin typeface="FuturaBookC" pitchFamily="2" charset="-52"/>
            </a:endParaRPr>
          </a:p>
        </p:txBody>
      </p:sp>
      <p:sp>
        <p:nvSpPr>
          <p:cNvPr id="32" name="文本框 31"/>
          <p:cNvSpPr txBox="1"/>
          <p:nvPr/>
        </p:nvSpPr>
        <p:spPr>
          <a:xfrm>
            <a:off x="5304472" y="2637065"/>
            <a:ext cx="4422225" cy="707886"/>
          </a:xfrm>
          <a:prstGeom prst="rect">
            <a:avLst/>
          </a:prstGeom>
          <a:noFill/>
        </p:spPr>
        <p:txBody>
          <a:bodyPr wrap="square" rtlCol="0">
            <a:spAutoFit/>
          </a:bodyPr>
          <a:lstStyle/>
          <a:p>
            <a:r>
              <a:rPr lang="en-US" altLang="zh-CN" sz="4000" dirty="0">
                <a:solidFill>
                  <a:schemeClr val="tx1">
                    <a:lumMod val="75000"/>
                    <a:lumOff val="25000"/>
                  </a:schemeClr>
                </a:solidFill>
                <a:latin typeface="微软雅黑" panose="020B0503020204020204" pitchFamily="34" charset="-122"/>
                <a:ea typeface="微软雅黑" panose="020B0503020204020204" pitchFamily="34" charset="-122"/>
                <a:sym typeface="+mn-ea"/>
              </a:rPr>
              <a:t>Algorithm</a:t>
            </a:r>
            <a:endParaRPr lang="zh-CN" altLang="en-US" sz="40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cxnSp>
        <p:nvCxnSpPr>
          <p:cNvPr id="2" name="直接连接符 1"/>
          <p:cNvCxnSpPr/>
          <p:nvPr/>
        </p:nvCxnSpPr>
        <p:spPr>
          <a:xfrm>
            <a:off x="10545831" y="1021165"/>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10938510" y="874395"/>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1042421" y="5638250"/>
            <a:ext cx="49188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1205865" y="4931410"/>
            <a:ext cx="4445" cy="9505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10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54"/>
                                        </p:tgtEl>
                                        <p:attrNameLst>
                                          <p:attrName>style.visibility</p:attrName>
                                        </p:attrNameLst>
                                      </p:cBhvr>
                                      <p:to>
                                        <p:strVal val="visible"/>
                                      </p:to>
                                    </p:set>
                                    <p:animEffect transition="in" filter="checkerboard(across)">
                                      <p:cBhvr>
                                        <p:cTn id="10" dur="1000"/>
                                        <p:tgtEl>
                                          <p:spTgt spid="54"/>
                                        </p:tgtEl>
                                      </p:cBhvr>
                                    </p:animEffect>
                                  </p:childTnLst>
                                </p:cTn>
                              </p:par>
                              <p:par>
                                <p:cTn id="11" presetID="5" presetClass="entr" presetSubtype="1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checkerboard(across)">
                                      <p:cBhvr>
                                        <p:cTn id="13" dur="1000"/>
                                        <p:tgtEl>
                                          <p:spTgt spid="3"/>
                                        </p:tgtEl>
                                      </p:cBhvr>
                                    </p:animEffect>
                                  </p:childTnLst>
                                </p:cTn>
                              </p:par>
                              <p:par>
                                <p:cTn id="14" presetID="5" presetClass="entr" presetSubtype="1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checkerboard(across)">
                                      <p:cBhvr>
                                        <p:cTn id="16" dur="1000"/>
                                        <p:tgtEl>
                                          <p:spTgt spid="6"/>
                                        </p:tgtEl>
                                      </p:cBhvr>
                                    </p:animEffect>
                                  </p:childTnLst>
                                </p:cTn>
                              </p:par>
                            </p:childTnLst>
                          </p:cTn>
                        </p:par>
                        <p:par>
                          <p:cTn id="17" fill="hold">
                            <p:stCondLst>
                              <p:cond delay="1000"/>
                            </p:stCondLst>
                            <p:childTnLst>
                              <p:par>
                                <p:cTn id="18" presetID="20" presetClass="entr" presetSubtype="0" fill="hold" nodeType="after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wedge">
                                      <p:cBhvr>
                                        <p:cTn id="20" dur="2000"/>
                                        <p:tgtEl>
                                          <p:spTgt spid="26"/>
                                        </p:tgtEl>
                                      </p:cBhvr>
                                    </p:animEffect>
                                  </p:childTnLst>
                                </p:cTn>
                              </p:par>
                              <p:par>
                                <p:cTn id="21" presetID="20"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edge">
                                      <p:cBhvr>
                                        <p:cTn id="23" dur="2000"/>
                                        <p:tgtEl>
                                          <p:spTgt spid="27"/>
                                        </p:tgtEl>
                                      </p:cBhvr>
                                    </p:animEffect>
                                  </p:childTnLst>
                                </p:cTn>
                              </p:par>
                              <p:par>
                                <p:cTn id="24" presetID="20"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wedge">
                                      <p:cBhvr>
                                        <p:cTn id="26" dur="2000"/>
                                        <p:tgtEl>
                                          <p:spTgt spid="28"/>
                                        </p:tgtEl>
                                      </p:cBhvr>
                                    </p:animEffect>
                                  </p:childTnLst>
                                </p:cTn>
                              </p:par>
                              <p:par>
                                <p:cTn id="27" presetID="20" presetClass="entr" presetSubtype="0" fill="hold" grpId="0" nodeType="withEffect">
                                  <p:stCondLst>
                                    <p:cond delay="0"/>
                                  </p:stCondLst>
                                  <p:childTnLst>
                                    <p:set>
                                      <p:cBhvr>
                                        <p:cTn id="28" dur="1" fill="hold">
                                          <p:stCondLst>
                                            <p:cond delay="0"/>
                                          </p:stCondLst>
                                        </p:cTn>
                                        <p:tgtEl>
                                          <p:spTgt spid="30"/>
                                        </p:tgtEl>
                                        <p:attrNameLst>
                                          <p:attrName>style.visibility</p:attrName>
                                        </p:attrNameLst>
                                      </p:cBhvr>
                                      <p:to>
                                        <p:strVal val="visible"/>
                                      </p:to>
                                    </p:set>
                                    <p:animEffect transition="in" filter="wedge">
                                      <p:cBhvr>
                                        <p:cTn id="29" dur="2000"/>
                                        <p:tgtEl>
                                          <p:spTgt spid="30"/>
                                        </p:tgtEl>
                                      </p:cBhvr>
                                    </p:animEffect>
                                  </p:childTnLst>
                                </p:cTn>
                              </p:par>
                              <p:par>
                                <p:cTn id="30" presetID="2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wedge">
                                      <p:cBhvr>
                                        <p:cTn id="32" dur="2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Algorithm</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2" name="矩形 1">
            <a:extLst>
              <a:ext uri="{FF2B5EF4-FFF2-40B4-BE49-F238E27FC236}">
                <a16:creationId xmlns:a16="http://schemas.microsoft.com/office/drawing/2014/main" id="{9A8C9BE8-4FB0-984D-8151-8CA1833DEDDB}"/>
              </a:ext>
            </a:extLst>
          </p:cNvPr>
          <p:cNvSpPr/>
          <p:nvPr/>
        </p:nvSpPr>
        <p:spPr>
          <a:xfrm>
            <a:off x="2206171" y="1697949"/>
            <a:ext cx="6096000" cy="646331"/>
          </a:xfrm>
          <a:prstGeom prst="rect">
            <a:avLst/>
          </a:prstGeom>
        </p:spPr>
        <p:txBody>
          <a:bodyPr>
            <a:spAutoFit/>
          </a:bodyPr>
          <a:lstStyle/>
          <a:p>
            <a:r>
              <a:rPr lang="zh-CN" altLang="en-US" dirty="0">
                <a:solidFill>
                  <a:srgbClr val="333333"/>
                </a:solidFill>
                <a:latin typeface="Open Sans"/>
              </a:rPr>
              <a:t>问题</a:t>
            </a:r>
            <a:r>
              <a:rPr lang="en-US" altLang="zh-CN" dirty="0">
                <a:solidFill>
                  <a:srgbClr val="333333"/>
                </a:solidFill>
                <a:latin typeface="Open Sans"/>
              </a:rPr>
              <a:t>:</a:t>
            </a:r>
            <a:r>
              <a:rPr lang="zh-CN" altLang="en-US" dirty="0">
                <a:solidFill>
                  <a:srgbClr val="333333"/>
                </a:solidFill>
                <a:latin typeface="Open Sans"/>
              </a:rPr>
              <a:t> 如果一个神经网络可以被减小规模，为什么我们不训练一个更小的参数结构，反而注意放在让训练更高效？</a:t>
            </a:r>
            <a:endParaRPr lang="zh-CN" altLang="en-US" dirty="0"/>
          </a:p>
        </p:txBody>
      </p:sp>
      <p:sp>
        <p:nvSpPr>
          <p:cNvPr id="8" name="矩形 7">
            <a:extLst>
              <a:ext uri="{FF2B5EF4-FFF2-40B4-BE49-F238E27FC236}">
                <a16:creationId xmlns:a16="http://schemas.microsoft.com/office/drawing/2014/main" id="{86EF488A-B334-E74B-B42A-2F6565F5B79A}"/>
              </a:ext>
            </a:extLst>
          </p:cNvPr>
          <p:cNvSpPr/>
          <p:nvPr/>
        </p:nvSpPr>
        <p:spPr>
          <a:xfrm>
            <a:off x="2206171" y="3907135"/>
            <a:ext cx="6096000" cy="923330"/>
          </a:xfrm>
          <a:prstGeom prst="rect">
            <a:avLst/>
          </a:prstGeom>
        </p:spPr>
        <p:txBody>
          <a:bodyPr>
            <a:spAutoFit/>
          </a:bodyPr>
          <a:lstStyle/>
          <a:p>
            <a:r>
              <a:rPr lang="zh-CN" altLang="en-US" b="1" dirty="0"/>
              <a:t>梯度下降能够在网络初始训练时找到一个好的解决方案，但不能在重新初始化某些层并重新训练它们没有原来的效果好</a:t>
            </a:r>
            <a:endParaRPr lang="zh-CN" altLang="en-US" dirty="0"/>
          </a:p>
        </p:txBody>
      </p:sp>
    </p:spTree>
    <p:extLst>
      <p:ext uri="{BB962C8B-B14F-4D97-AF65-F5344CB8AC3E}">
        <p14:creationId xmlns:p14="http://schemas.microsoft.com/office/powerpoint/2010/main" val="3622158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userDrawn="1"/>
        </p:nvGrpSpPr>
        <p:grpSpPr>
          <a:xfrm>
            <a:off x="-24130" y="277971"/>
            <a:ext cx="839788" cy="514747"/>
            <a:chOff x="0" y="615156"/>
            <a:chExt cx="839788" cy="514747"/>
          </a:xfrm>
        </p:grpSpPr>
        <p:sp>
          <p:nvSpPr>
            <p:cNvPr id="6" name="平行四边形 5"/>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 name="组合 3"/>
          <p:cNvGrpSpPr/>
          <p:nvPr userDrawn="1"/>
        </p:nvGrpSpPr>
        <p:grpSpPr>
          <a:xfrm flipH="1">
            <a:off x="11329035" y="5955506"/>
            <a:ext cx="839788" cy="514747"/>
            <a:chOff x="0" y="615156"/>
            <a:chExt cx="839788" cy="514747"/>
          </a:xfrm>
        </p:grpSpPr>
        <p:sp>
          <p:nvSpPr>
            <p:cNvPr id="5" name="平行四边形 4"/>
            <p:cNvSpPr/>
            <p:nvPr userDrawn="1"/>
          </p:nvSpPr>
          <p:spPr>
            <a:xfrm>
              <a:off x="281329" y="615156"/>
              <a:ext cx="558459" cy="419894"/>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userDrawn="1"/>
          </p:nvSpPr>
          <p:spPr>
            <a:xfrm>
              <a:off x="0" y="710009"/>
              <a:ext cx="427038" cy="419894"/>
            </a:xfrm>
            <a:custGeom>
              <a:avLst/>
              <a:gdLst>
                <a:gd name="connsiteX0" fmla="*/ 0 w 427038"/>
                <a:gd name="connsiteY0" fmla="*/ 0 h 419894"/>
                <a:gd name="connsiteX1" fmla="*/ 427038 w 427038"/>
                <a:gd name="connsiteY1" fmla="*/ 0 h 419894"/>
                <a:gd name="connsiteX2" fmla="*/ 322065 w 427038"/>
                <a:gd name="connsiteY2" fmla="*/ 419894 h 419894"/>
                <a:gd name="connsiteX3" fmla="*/ 0 w 427038"/>
                <a:gd name="connsiteY3" fmla="*/ 419894 h 419894"/>
                <a:gd name="connsiteX4" fmla="*/ 0 w 427038"/>
                <a:gd name="connsiteY4" fmla="*/ 0 h 419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38" h="419894">
                  <a:moveTo>
                    <a:pt x="0" y="0"/>
                  </a:moveTo>
                  <a:lnTo>
                    <a:pt x="427038" y="0"/>
                  </a:lnTo>
                  <a:lnTo>
                    <a:pt x="322065" y="419894"/>
                  </a:lnTo>
                  <a:lnTo>
                    <a:pt x="0" y="419894"/>
                  </a:lnTo>
                  <a:lnTo>
                    <a:pt x="0" y="0"/>
                  </a:lnTo>
                  <a:close/>
                </a:path>
              </a:pathLst>
            </a:cu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2" name="文本框 31"/>
          <p:cNvSpPr txBox="1"/>
          <p:nvPr/>
        </p:nvSpPr>
        <p:spPr>
          <a:xfrm>
            <a:off x="1057275" y="278130"/>
            <a:ext cx="5426075" cy="460375"/>
          </a:xfrm>
          <a:prstGeom prst="rect">
            <a:avLst/>
          </a:prstGeom>
          <a:noFill/>
        </p:spPr>
        <p:txBody>
          <a:bodyPr wrap="square" rtlCol="0">
            <a:spAutoFit/>
          </a:bodyPr>
          <a:lstStyle/>
          <a:p>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sym typeface="+mn-ea"/>
              </a:rPr>
              <a:t>Algorithm</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sym typeface="+mn-ea"/>
            </a:endParaRPr>
          </a:p>
        </p:txBody>
      </p:sp>
      <p:sp>
        <p:nvSpPr>
          <p:cNvPr id="2" name="文本框 1">
            <a:extLst>
              <a:ext uri="{FF2B5EF4-FFF2-40B4-BE49-F238E27FC236}">
                <a16:creationId xmlns:a16="http://schemas.microsoft.com/office/drawing/2014/main" id="{AB009E13-D0EB-3046-AC53-9B5C5EF1EF20}"/>
              </a:ext>
            </a:extLst>
          </p:cNvPr>
          <p:cNvSpPr txBox="1"/>
          <p:nvPr/>
        </p:nvSpPr>
        <p:spPr>
          <a:xfrm>
            <a:off x="1057275" y="1219200"/>
            <a:ext cx="7048724" cy="369332"/>
          </a:xfrm>
          <a:prstGeom prst="rect">
            <a:avLst/>
          </a:prstGeom>
          <a:noFill/>
        </p:spPr>
        <p:txBody>
          <a:bodyPr wrap="none" rtlCol="0">
            <a:spAutoFit/>
          </a:bodyPr>
          <a:lstStyle/>
          <a:p>
            <a:r>
              <a:rPr kumimoji="1" lang="en-US" altLang="zh-CN" dirty="0"/>
              <a:t>early-stopping criterion:</a:t>
            </a:r>
            <a:r>
              <a:rPr kumimoji="1" lang="zh-CN" altLang="en-US" dirty="0"/>
              <a:t>   </a:t>
            </a:r>
            <a:r>
              <a:rPr lang="zh-CN" altLang="en-US" b="1" dirty="0"/>
              <a:t>训练期间验证集损失</a:t>
            </a:r>
            <a:r>
              <a:rPr lang="en-US" altLang="zh-CN" b="1" dirty="0"/>
              <a:t>loss</a:t>
            </a:r>
            <a:r>
              <a:rPr lang="zh-CN" altLang="en-US" b="1" dirty="0"/>
              <a:t>最小的那一次迭代</a:t>
            </a:r>
            <a:endParaRPr kumimoji="1" lang="zh-CN" altLang="en-US" dirty="0"/>
          </a:p>
        </p:txBody>
      </p:sp>
      <p:pic>
        <p:nvPicPr>
          <p:cNvPr id="3" name="图片 2">
            <a:extLst>
              <a:ext uri="{FF2B5EF4-FFF2-40B4-BE49-F238E27FC236}">
                <a16:creationId xmlns:a16="http://schemas.microsoft.com/office/drawing/2014/main" id="{8C41D220-054C-9349-952A-0C9D1EF39703}"/>
              </a:ext>
            </a:extLst>
          </p:cNvPr>
          <p:cNvPicPr>
            <a:picLocks noChangeAspect="1"/>
          </p:cNvPicPr>
          <p:nvPr/>
        </p:nvPicPr>
        <p:blipFill>
          <a:blip r:embed="rId3"/>
          <a:stretch>
            <a:fillRect/>
          </a:stretch>
        </p:blipFill>
        <p:spPr>
          <a:xfrm>
            <a:off x="1" y="1932471"/>
            <a:ext cx="12380686" cy="2569225"/>
          </a:xfrm>
          <a:prstGeom prst="rect">
            <a:avLst/>
          </a:prstGeom>
        </p:spPr>
      </p:pic>
      <p:sp>
        <p:nvSpPr>
          <p:cNvPr id="12" name="矩形 11">
            <a:extLst>
              <a:ext uri="{FF2B5EF4-FFF2-40B4-BE49-F238E27FC236}">
                <a16:creationId xmlns:a16="http://schemas.microsoft.com/office/drawing/2014/main" id="{96C85347-7703-CA4D-9D5E-209AC01A810A}"/>
              </a:ext>
            </a:extLst>
          </p:cNvPr>
          <p:cNvSpPr/>
          <p:nvPr/>
        </p:nvSpPr>
        <p:spPr>
          <a:xfrm>
            <a:off x="2347131" y="4772332"/>
            <a:ext cx="6695270" cy="923330"/>
          </a:xfrm>
          <a:prstGeom prst="rect">
            <a:avLst/>
          </a:prstGeom>
        </p:spPr>
        <p:txBody>
          <a:bodyPr wrap="square">
            <a:spAutoFit/>
          </a:bodyPr>
          <a:lstStyle/>
          <a:p>
            <a:r>
              <a:rPr lang="zh-CN" altLang="en-US" b="1" dirty="0"/>
              <a:t>以上可以证，一直存在较小的子网络</a:t>
            </a:r>
            <a:r>
              <a:rPr lang="zh-CN" altLang="en-US" dirty="0"/>
              <a:t>，从开始就训练，并且至少与其较大的对应网络一样快速地学习，同时达到相似的测试精度。</a:t>
            </a:r>
            <a:r>
              <a:rPr lang="zh-CN" altLang="en-US" b="1" dirty="0"/>
              <a:t>图</a:t>
            </a:r>
            <a:r>
              <a:rPr lang="en-US" altLang="zh-CN" b="1" dirty="0"/>
              <a:t>1</a:t>
            </a:r>
            <a:r>
              <a:rPr lang="zh-CN" altLang="en-US" b="1" dirty="0"/>
              <a:t>中的实线显示了我们发现的网络</a:t>
            </a:r>
            <a:r>
              <a:rPr lang="zh-CN" altLang="en-US" dirty="0"/>
              <a:t>。 </a:t>
            </a:r>
            <a:endParaRPr lang="zh-CN" altLang="en-US" dirty="0">
              <a:effectLst/>
            </a:endParaRPr>
          </a:p>
        </p:txBody>
      </p:sp>
      <p:sp>
        <p:nvSpPr>
          <p:cNvPr id="15" name="文本框 14">
            <a:extLst>
              <a:ext uri="{FF2B5EF4-FFF2-40B4-BE49-F238E27FC236}">
                <a16:creationId xmlns:a16="http://schemas.microsoft.com/office/drawing/2014/main" id="{D7A266E9-1A0A-AB4B-A4E6-3A5596175D6C}"/>
              </a:ext>
            </a:extLst>
          </p:cNvPr>
          <p:cNvSpPr txBox="1"/>
          <p:nvPr/>
        </p:nvSpPr>
        <p:spPr>
          <a:xfrm>
            <a:off x="1979254" y="6006068"/>
            <a:ext cx="6966972" cy="369332"/>
          </a:xfrm>
          <a:prstGeom prst="rect">
            <a:avLst/>
          </a:prstGeom>
          <a:noFill/>
        </p:spPr>
        <p:txBody>
          <a:bodyPr wrap="none" rtlCol="0">
            <a:spAutoFit/>
          </a:bodyPr>
          <a:lstStyle/>
          <a:p>
            <a:r>
              <a:rPr kumimoji="1" lang="zh-CN" altLang="en-US" dirty="0"/>
              <a:t>问题</a:t>
            </a:r>
            <a:r>
              <a:rPr kumimoji="1" lang="en-US" altLang="zh-CN" dirty="0"/>
              <a:t>:</a:t>
            </a:r>
            <a:r>
              <a:rPr kumimoji="1" lang="zh-CN" altLang="en-US" dirty="0"/>
              <a:t> </a:t>
            </a:r>
            <a:r>
              <a:rPr lang="zh-CN" altLang="en-US" b="1" dirty="0"/>
              <a:t>剪枝的方法</a:t>
            </a:r>
            <a:r>
              <a:rPr lang="en-US" altLang="zh-CN" b="1" dirty="0"/>
              <a:t>——</a:t>
            </a:r>
            <a:r>
              <a:rPr lang="zh-CN" altLang="en-US" b="1" dirty="0"/>
              <a:t>怎么剪</a:t>
            </a:r>
            <a:r>
              <a:rPr lang="en-US" altLang="zh-CN" b="1" dirty="0"/>
              <a:t>?</a:t>
            </a:r>
            <a:r>
              <a:rPr lang="zh-CN" altLang="en-US" b="1" dirty="0"/>
              <a:t>；剪枝与训练的结合</a:t>
            </a:r>
            <a:r>
              <a:rPr lang="en-US" altLang="zh-CN" b="1" dirty="0"/>
              <a:t>——</a:t>
            </a:r>
            <a:r>
              <a:rPr lang="zh-CN" altLang="en-US" b="1" dirty="0"/>
              <a:t>什么时候剪</a:t>
            </a:r>
            <a:r>
              <a:rPr lang="en-US" altLang="zh-CN" b="1" dirty="0"/>
              <a:t>?</a:t>
            </a:r>
            <a:endParaRPr kumimoji="1" lang="zh-CN" altLang="en-US" dirty="0"/>
          </a:p>
        </p:txBody>
      </p:sp>
    </p:spTree>
    <p:extLst>
      <p:ext uri="{BB962C8B-B14F-4D97-AF65-F5344CB8AC3E}">
        <p14:creationId xmlns:p14="http://schemas.microsoft.com/office/powerpoint/2010/main" val="345570606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heme/theme1.xml><?xml version="1.0" encoding="utf-8"?>
<a:theme xmlns:a="http://schemas.openxmlformats.org/drawingml/2006/main" name="千图网海量PPT模板www.58pic.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713</TotalTime>
  <Words>5182</Words>
  <Application>Microsoft Macintosh PowerPoint</Application>
  <PresentationFormat>宽屏</PresentationFormat>
  <Paragraphs>217</Paragraphs>
  <Slides>32</Slides>
  <Notes>26</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32</vt:i4>
      </vt:variant>
    </vt:vector>
  </HeadingPairs>
  <TitlesOfParts>
    <vt:vector size="42" baseType="lpstr">
      <vt:lpstr>-apple-system</vt:lpstr>
      <vt:lpstr>等线</vt:lpstr>
      <vt:lpstr>等线 Light</vt:lpstr>
      <vt:lpstr>宋体</vt:lpstr>
      <vt:lpstr>微软雅黑</vt:lpstr>
      <vt:lpstr>FuturaBookC</vt:lpstr>
      <vt:lpstr>Open Sans</vt:lpstr>
      <vt:lpstr>Arial</vt:lpstr>
      <vt:lpstr>Calibri</vt:lpstr>
      <vt:lpstr>千图网海量PPT模板www.58pic.com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K Fallen</cp:lastModifiedBy>
  <cp:revision>304</cp:revision>
  <dcterms:created xsi:type="dcterms:W3CDTF">2018-03-08T13:14:00Z</dcterms:created>
  <dcterms:modified xsi:type="dcterms:W3CDTF">2019-06-01T04:15:41Z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y fmtid="{D5CDD505-2E9C-101B-9397-08002B2CF9AE}" pid="3" name="KSORubyTemplateID">
    <vt:lpwstr>2</vt:lpwstr>
  </property>
</Properties>
</file>

<file path=docProps/thumbnail.jpeg>
</file>